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97" r:id="rId2"/>
    <p:sldId id="1104" r:id="rId3"/>
    <p:sldId id="1238" r:id="rId4"/>
    <p:sldId id="1234" r:id="rId5"/>
    <p:sldId id="548" r:id="rId6"/>
    <p:sldId id="1219" r:id="rId7"/>
    <p:sldId id="1229" r:id="rId8"/>
    <p:sldId id="1230" r:id="rId9"/>
    <p:sldId id="1227" r:id="rId10"/>
    <p:sldId id="1239" r:id="rId11"/>
    <p:sldId id="1232" r:id="rId12"/>
    <p:sldId id="1233" r:id="rId13"/>
    <p:sldId id="974" r:id="rId14"/>
    <p:sldId id="124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33"/>
    <a:srgbClr val="202D50"/>
    <a:srgbClr val="3C569A"/>
    <a:srgbClr val="484849"/>
    <a:srgbClr val="8C0B42"/>
    <a:srgbClr val="5A4474"/>
    <a:srgbClr val="2C66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0" autoAdjust="0"/>
    <p:restoredTop sz="78722" autoAdjust="0"/>
  </p:normalViewPr>
  <p:slideViewPr>
    <p:cSldViewPr snapToGrid="0" snapToObjects="1">
      <p:cViewPr varScale="1">
        <p:scale>
          <a:sx n="96" d="100"/>
          <a:sy n="96" d="100"/>
        </p:scale>
        <p:origin x="13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497457859851999"/>
          <c:w val="0.98928970015046858"/>
          <c:h val="0.77484239703681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San Diego County</c:v>
                </c:pt>
              </c:strCache>
            </c:strRef>
          </c:tx>
          <c:spPr>
            <a:ln w="28575" cap="rnd">
              <a:solidFill>
                <a:srgbClr val="202D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02D50"/>
              </a:solidFill>
              <a:ln w="9525">
                <a:solidFill>
                  <a:srgbClr val="202D5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1.0102448372113743E-2"/>
                  <c:y val="5.7814098992304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C4-AB4A-98F8-C9417472A4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63-5F43-85E7-1D45B8C87540}"/>
                </c:ext>
              </c:extLst>
            </c:dLbl>
            <c:dLbl>
              <c:idx val="3"/>
              <c:layout>
                <c:manualLayout>
                  <c:x val="-2.7147925444660326E-2"/>
                  <c:y val="3.2068723020924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63-5F43-85E7-1D45B8C87540}"/>
                </c:ext>
              </c:extLst>
            </c:dLbl>
            <c:dLbl>
              <c:idx val="4"/>
              <c:layout>
                <c:manualLayout>
                  <c:x val="-5.6285069501776565E-2"/>
                  <c:y val="-5.7814098992304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C4-AB4A-98F8-C9417472A491}"/>
                </c:ext>
              </c:extLst>
            </c:dLbl>
            <c:dLbl>
              <c:idx val="5"/>
              <c:layout>
                <c:manualLayout>
                  <c:x val="-5.3398655681172635E-2"/>
                  <c:y val="4.9141984143459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C4-AB4A-98F8-C9417472A4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Sheet1!$B$2:$L$2</c:f>
              <c:numCache>
                <c:formatCode>#,##0;[Red]\ \(#,##0\)</c:formatCode>
                <c:ptCount val="11"/>
                <c:pt idx="0">
                  <c:v>1662008.1876699999</c:v>
                </c:pt>
                <c:pt idx="1">
                  <c:v>1700544.7633499999</c:v>
                </c:pt>
                <c:pt idx="2">
                  <c:v>1733010.2327399999</c:v>
                </c:pt>
                <c:pt idx="3">
                  <c:v>1766392.2842999999</c:v>
                </c:pt>
                <c:pt idx="4">
                  <c:v>1787139.0014500001</c:v>
                </c:pt>
                <c:pt idx="5">
                  <c:v>1743086.6169400001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0A-0041-9CF9-A04447D2331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31750" cap="rnd">
              <a:solidFill>
                <a:srgbClr val="C8D233"/>
              </a:solidFill>
              <a:prstDash val="sysDot"/>
              <a:round/>
            </a:ln>
            <a:effectLst/>
          </c:spPr>
          <c:marker>
            <c:symbol val="diamond"/>
            <c:size val="6"/>
            <c:spPr>
              <a:solidFill>
                <a:srgbClr val="202D50"/>
              </a:solidFill>
              <a:ln w="34925">
                <a:solidFill>
                  <a:srgbClr val="202D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778642455685301E-2"/>
                  <c:y val="7.027406886858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0A-0041-9CF9-A04447D233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0A-0041-9CF9-A04447D23313}"/>
                </c:ext>
              </c:extLst>
            </c:dLbl>
            <c:dLbl>
              <c:idx val="6"/>
              <c:layout>
                <c:manualLayout>
                  <c:x val="-5.9171483322380598E-2"/>
                  <c:y val="-5.492339404268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C4-AB4A-98F8-C9417472A491}"/>
                </c:ext>
              </c:extLst>
            </c:dLbl>
            <c:dLbl>
              <c:idx val="7"/>
              <c:layout>
                <c:manualLayout>
                  <c:x val="-6.1587548056233357E-2"/>
                  <c:y val="4.6657798803293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63-5F43-85E7-1D45B8C87540}"/>
                </c:ext>
              </c:extLst>
            </c:dLbl>
            <c:dLbl>
              <c:idx val="8"/>
              <c:layout>
                <c:manualLayout>
                  <c:x val="-5.7728276412078637E-2"/>
                  <c:y val="-6.359550889153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C4-AB4A-98F8-C9417472A491}"/>
                </c:ext>
              </c:extLst>
            </c:dLbl>
            <c:dLbl>
              <c:idx val="9"/>
              <c:layout>
                <c:manualLayout>
                  <c:x val="-6.2057897142984417E-2"/>
                  <c:y val="6.359550889153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C4-AB4A-98F8-C9417472A4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0A-0041-9CF9-A04447D2331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0A-0041-9CF9-A04447D2331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0A-0041-9CF9-A04447D2331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0A-0041-9CF9-A04447D2331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0A-0041-9CF9-A04447D23313}"/>
                </c:ext>
              </c:extLst>
            </c:dLbl>
            <c:dLbl>
              <c:idx val="15"/>
              <c:layout>
                <c:manualLayout>
                  <c:x val="-2.8102031993082578E-2"/>
                  <c:y val="-6.367816091954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0A-0041-9CF9-A04447D23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Sheet1!$B$1:$L$1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5" formatCode="#,##0;[Red]\ \(#,##0\)">
                  <c:v>1743086.6169400001</c:v>
                </c:pt>
                <c:pt idx="6" formatCode="#,##0;[Red]\ \(#,##0\)">
                  <c:v>1760340.5264000001</c:v>
                </c:pt>
                <c:pt idx="7" formatCode="#,##0;[Red]\ \(#,##0\)">
                  <c:v>1774526.26609</c:v>
                </c:pt>
                <c:pt idx="8" formatCode="#,##0;[Red]\ \(#,##0\)">
                  <c:v>1786552.9308199999</c:v>
                </c:pt>
                <c:pt idx="9" formatCode="#,##0;[Red]\ \(#,##0\)">
                  <c:v>1796558.3746199999</c:v>
                </c:pt>
                <c:pt idx="10" formatCode="#,##0;[Red]\ \(#,##0\)">
                  <c:v>1803103.8022499999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60A-0041-9CF9-A04447D23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60516512"/>
        <c:axId val="-359894464"/>
        <c:extLst/>
      </c:lineChart>
      <c:catAx>
        <c:axId val="-3605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59894464"/>
        <c:crosses val="autoZero"/>
        <c:auto val="1"/>
        <c:lblAlgn val="ctr"/>
        <c:lblOffset val="100"/>
        <c:noMultiLvlLbl val="0"/>
      </c:catAx>
      <c:valAx>
        <c:axId val="-359894464"/>
        <c:scaling>
          <c:orientation val="minMax"/>
        </c:scaling>
        <c:delete val="1"/>
        <c:axPos val="l"/>
        <c:numFmt formatCode="#,##0;[Red]\ \(#,##0\)" sourceLinked="1"/>
        <c:majorTickMark val="out"/>
        <c:minorTickMark val="none"/>
        <c:tickLblPos val="nextTo"/>
        <c:crossAx val="-36051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0.5401</cdr:x>
      <cdr:y>0.58437</cdr:y>
    </cdr:from>
    <cdr:to>
      <cdr:x>0.90854</cdr:x>
      <cdr:y>0.72426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6AB9074-23C4-8940-A1CD-7304F1B4801E}"/>
            </a:ext>
          </a:extLst>
        </cdr:cNvPr>
        <cdr:cNvSpPr txBox="1"/>
      </cdr:nvSpPr>
      <cdr:spPr>
        <a:xfrm xmlns:a="http://schemas.openxmlformats.org/drawingml/2006/main">
          <a:off x="2497419" y="2314261"/>
          <a:ext cx="1703672" cy="553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0.61071</cdr:x>
      <cdr:y>0.54988</cdr:y>
    </cdr:from>
    <cdr:to>
      <cdr:x>0.89114</cdr:x>
      <cdr:y>0.72993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56E68A90-7983-D64C-8D43-79B08B0EFD84}"/>
            </a:ext>
          </a:extLst>
        </cdr:cNvPr>
        <cdr:cNvSpPr/>
      </cdr:nvSpPr>
      <cdr:spPr>
        <a:xfrm xmlns:a="http://schemas.openxmlformats.org/drawingml/2006/main">
          <a:off x="5374115" y="2415823"/>
          <a:ext cx="2467789" cy="791026"/>
        </a:xfrm>
        <a:prstGeom xmlns:a="http://schemas.openxmlformats.org/drawingml/2006/main" prst="rect">
          <a:avLst/>
        </a:prstGeom>
        <a:solidFill xmlns:a="http://schemas.openxmlformats.org/drawingml/2006/main">
          <a:srgbClr val="202D50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3000" dirty="0"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0.60987</cdr:x>
      <cdr:y>0.58206</cdr:y>
    </cdr:from>
    <cdr:to>
      <cdr:x>0.8903</cdr:x>
      <cdr:y>0.70815</cdr:y>
    </cdr:to>
    <cdr:sp macro="" textlink="">
      <cdr:nvSpPr>
        <cdr:cNvPr id="5" name="TextBox 22">
          <a:extLst xmlns:a="http://schemas.openxmlformats.org/drawingml/2006/main">
            <a:ext uri="{FF2B5EF4-FFF2-40B4-BE49-F238E27FC236}">
              <a16:creationId xmlns:a16="http://schemas.microsoft.com/office/drawing/2014/main" id="{2DADDD87-6D0E-8F4C-8CEB-318297807BAA}"/>
            </a:ext>
          </a:extLst>
        </cdr:cNvPr>
        <cdr:cNvSpPr txBox="1"/>
      </cdr:nvSpPr>
      <cdr:spPr>
        <a:xfrm xmlns:a="http://schemas.openxmlformats.org/drawingml/2006/main">
          <a:off x="5366729" y="2557203"/>
          <a:ext cx="2467789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000" dirty="0">
              <a:solidFill>
                <a:schemeClr val="bg1"/>
              </a:solidFill>
            </a:rPr>
            <a:t>194,708 </a:t>
          </a:r>
        </a:p>
      </cdr:txBody>
    </cdr:sp>
  </cdr:relSizeAnchor>
  <cdr:relSizeAnchor xmlns:cdr="http://schemas.openxmlformats.org/drawingml/2006/chartDrawing">
    <cdr:from>
      <cdr:x>0.61194</cdr:x>
      <cdr:y>0.72226</cdr:y>
    </cdr:from>
    <cdr:to>
      <cdr:x>0.89238</cdr:x>
      <cdr:y>0.86937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52F0045B-9637-6E47-8C96-141735F69FC9}"/>
            </a:ext>
          </a:extLst>
        </cdr:cNvPr>
        <cdr:cNvSpPr/>
      </cdr:nvSpPr>
      <cdr:spPr>
        <a:xfrm xmlns:a="http://schemas.openxmlformats.org/drawingml/2006/main">
          <a:off x="5385002" y="3173160"/>
          <a:ext cx="2467789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solidFill>
                <a:srgbClr val="202D50"/>
              </a:solidFill>
              <a:latin typeface="Arial" panose="020B0604020202020204" pitchFamily="34" charset="0"/>
              <a:ea typeface="Tw Cen MT" panose="020B0602020104020603" pitchFamily="34" charset="77"/>
              <a:cs typeface="Arial" panose="020B0604020202020204" pitchFamily="34" charset="0"/>
            </a:rPr>
            <a:t>AVERAGE ANNUAL JOB OPENINGS </a:t>
          </a:r>
        </a:p>
        <a:p xmlns:a="http://schemas.openxmlformats.org/drawingml/2006/main">
          <a:pPr algn="ctr"/>
          <a:r>
            <a:rPr lang="en-US" sz="1200" dirty="0">
              <a:solidFill>
                <a:srgbClr val="202D50"/>
              </a:solidFill>
              <a:latin typeface="Arial" panose="020B0604020202020204" pitchFamily="34" charset="0"/>
              <a:ea typeface="Tw Cen MT" panose="020B0602020104020603" pitchFamily="34" charset="77"/>
              <a:cs typeface="Arial" panose="020B0604020202020204" pitchFamily="34" charset="0"/>
            </a:rPr>
            <a:t>(2020-2025)</a:t>
          </a:r>
        </a:p>
      </cdr:txBody>
    </cdr:sp>
  </cdr:relSizeAnchor>
  <cdr:relSizeAnchor xmlns:cdr="http://schemas.openxmlformats.org/drawingml/2006/chartDrawing">
    <cdr:from>
      <cdr:x>0.10562</cdr:x>
      <cdr:y>0.3434</cdr:y>
    </cdr:from>
    <cdr:to>
      <cdr:x>0.21448</cdr:x>
      <cdr:y>0.39791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A2025B-8E8D-EF49-BB4C-2673658589F1}"/>
            </a:ext>
          </a:extLst>
        </cdr:cNvPr>
        <cdr:cNvSpPr txBox="1"/>
      </cdr:nvSpPr>
      <cdr:spPr>
        <a:xfrm xmlns:a="http://schemas.openxmlformats.org/drawingml/2006/main">
          <a:off x="929475" y="1508677"/>
          <a:ext cx="957943" cy="239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0.12913</cdr:x>
      <cdr:y>0.32605</cdr:y>
    </cdr:from>
    <cdr:to>
      <cdr:x>0.25159</cdr:x>
      <cdr:y>0.37065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EDC04DE-4101-7D48-AF96-15EB9B6A253D}"/>
            </a:ext>
          </a:extLst>
        </cdr:cNvPr>
        <cdr:cNvSpPr txBox="1"/>
      </cdr:nvSpPr>
      <cdr:spPr>
        <a:xfrm xmlns:a="http://schemas.openxmlformats.org/drawingml/2006/main">
          <a:off x="1136304" y="1432477"/>
          <a:ext cx="1077686" cy="19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C1C4EF-1000-234C-A77C-615C9BC517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F0667-FFCA-E742-80B3-D2BD0C066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5C33-0589-C84A-AF6E-975808FF9EE3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3F8D4F-1621-4642-8CA2-9B5A3A18F1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3680CB-50FF-C448-90AB-E85CBFC0A6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D4B14-4F14-5547-9C39-535049D00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F3180-48FA-254C-961F-C606AB99FBE0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EB6BA-9261-4948-AD57-CEBD445C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3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5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Burningglass</a:t>
            </a:r>
            <a:r>
              <a:rPr lang="en-US" dirty="0"/>
              <a:t> 2018-2020, San Diego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85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Burningglass</a:t>
            </a:r>
            <a:r>
              <a:rPr lang="en-US" dirty="0"/>
              <a:t> 2018-2020, San Diego County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58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2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892A95-155E-B648-AE3E-A7ADE69FDF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96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5AD7A-600A-6247-8F1C-5FDD194D8E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5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EMSI 2021.01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EMSI 2021.01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7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EMSI 2020.04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EB6BA-9261-4948-AD57-CEBD445C65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solidFill>
                  <a:schemeClr val="tx1">
                    <a:tint val="75000"/>
                  </a:schemeClr>
                </a:solidFill>
                <a:latin typeface="Tw Cen MT Condensed" panose="020B0602020104020603" pitchFamily="34" charset="77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fld id="{A36399A0-5FEE-5745-B72F-33E4C5A7C694}" type="datetimeFigureOut">
              <a:rPr lang="en-US" smtClean="0"/>
              <a:pPr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fld id="{F959E17A-23B5-5346-81D2-B1B747287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6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48700" y="630079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1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defRPr/>
            </a:pPr>
            <a:fld id="{A3F663D7-D47D-774A-BFCE-852AE848D4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87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262" y="0"/>
            <a:ext cx="554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61791" y="-9144"/>
            <a:ext cx="4985766" cy="6867144"/>
          </a:xfrm>
          <a:prstGeom prst="rect">
            <a:avLst/>
          </a:prstGeom>
          <a:gradFill>
            <a:gsLst>
              <a:gs pos="39000">
                <a:srgbClr val="000000">
                  <a:alpha val="0"/>
                </a:srgb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55480D-D70B-E34E-8F9B-79742A411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7380" y="5455775"/>
            <a:ext cx="3337355" cy="81475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508" t="262" b="922"/>
          <a:stretch>
            <a:fillRect/>
          </a:stretch>
        </p:blipFill>
        <p:spPr bwMode="auto">
          <a:xfrm>
            <a:off x="-8335" y="-9525"/>
            <a:ext cx="535186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21385" y="1684023"/>
            <a:ext cx="3771724" cy="2078204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lang="en-US" b="1" i="0" smtClean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21384" y="3762233"/>
            <a:ext cx="3520440" cy="1362455"/>
          </a:xfrm>
        </p:spPr>
        <p:txBody>
          <a:bodyPr>
            <a:noAutofit/>
          </a:bodyPr>
          <a:lstStyle>
            <a:lvl1pPr marL="0" indent="0">
              <a:buNone/>
              <a:defRPr lang="en-US" b="0" i="0" baseline="0" smtClean="0">
                <a:solidFill>
                  <a:srgbClr val="223365"/>
                </a:solidFill>
                <a:effectLst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521384" y="1199133"/>
            <a:ext cx="3520440" cy="309371"/>
          </a:xfrm>
        </p:spPr>
        <p:txBody>
          <a:bodyPr anchor="ctr">
            <a:noAutofit/>
          </a:bodyPr>
          <a:lstStyle>
            <a:lvl1pPr marL="0" indent="0">
              <a:buNone/>
              <a:defRPr lang="en-US" sz="1050" b="0" i="0" baseline="0" smtClean="0">
                <a:solidFill>
                  <a:srgbClr val="223365"/>
                </a:solidFill>
                <a:effectLst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44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28"/>
            <a:ext cx="8229600" cy="1143000"/>
          </a:xfrm>
        </p:spPr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055"/>
            <a:ext cx="8229600" cy="4735109"/>
          </a:xfrm>
        </p:spPr>
        <p:txBody>
          <a:bodyPr/>
          <a:lstStyle>
            <a:lvl1pPr>
              <a:defRPr b="1" i="0">
                <a:latin typeface="Tw Cen MT Condensed" panose="020B0602020104020603" pitchFamily="34" charset="77"/>
                <a:ea typeface="Tw Cen MT Condensed" panose="020B0602020104020603" pitchFamily="34" charset="77"/>
                <a:cs typeface="Arial Narrow" panose="020B0606020202030204" pitchFamily="34" charset="0"/>
              </a:defRPr>
            </a:lvl1pPr>
            <a:lvl2pPr>
              <a:defRPr b="1" i="0">
                <a:latin typeface="Tw Cen MT Condensed" panose="020B0602020104020603" pitchFamily="34" charset="77"/>
                <a:ea typeface="Tw Cen MT Condensed" panose="020B0602020104020603" pitchFamily="34" charset="77"/>
                <a:cs typeface="Arial Narrow" panose="020B0606020202030204" pitchFamily="34" charset="0"/>
              </a:defRPr>
            </a:lvl2pPr>
            <a:lvl3pPr>
              <a:defRPr b="1" i="0">
                <a:latin typeface="Tw Cen MT Condensed" panose="020B0602020104020603" pitchFamily="34" charset="77"/>
                <a:ea typeface="Tw Cen MT Condensed" panose="020B0602020104020603" pitchFamily="34" charset="77"/>
                <a:cs typeface="Arial Narrow" panose="020B0606020202030204" pitchFamily="34" charset="0"/>
              </a:defRPr>
            </a:lvl3pPr>
            <a:lvl4pPr>
              <a:defRPr b="1" i="0">
                <a:latin typeface="Tw Cen MT Condensed" panose="020B0602020104020603" pitchFamily="34" charset="77"/>
                <a:ea typeface="Tw Cen MT Condensed" panose="020B0602020104020603" pitchFamily="34" charset="77"/>
                <a:cs typeface="Arial Narrow" panose="020B0606020202030204" pitchFamily="34" charset="0"/>
              </a:defRPr>
            </a:lvl4pPr>
            <a:lvl5pPr>
              <a:defRPr b="1" i="0">
                <a:latin typeface="Tw Cen MT Condensed" panose="020B0602020104020603" pitchFamily="34" charset="77"/>
                <a:ea typeface="Tw Cen MT Condensed" panose="020B0602020104020603" pitchFamily="34" charset="77"/>
                <a:cs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fld id="{A36399A0-5FEE-5745-B72F-33E4C5A7C694}" type="datetimeFigureOut">
              <a:rPr lang="en-US" smtClean="0"/>
              <a:pPr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Tw Cen MT Condensed" panose="020B0602020104020603" pitchFamily="34" charset="77"/>
              </a:defRPr>
            </a:lvl1pPr>
          </a:lstStyle>
          <a:p>
            <a:fld id="{F959E17A-23B5-5346-81D2-B1B747287E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6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6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9A0-5FEE-5745-B72F-33E4C5A7C694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9E17A-23B5-5346-81D2-B1B747287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A36399A0-5FEE-5745-B72F-33E4C5A7C694}" type="datetimeFigureOut">
              <a:rPr lang="en-US" smtClean="0"/>
              <a:pPr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F959E17A-23B5-5346-81D2-B1B747287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43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9" r:id="rId12"/>
    <p:sldLayoutId id="2147483695" r:id="rId13"/>
  </p:sldLayoutIdLst>
  <p:txStyles>
    <p:titleStyle>
      <a:lvl1pPr algn="ctr" defTabSz="457178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b="1" i="0" kern="12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:/www.careered.org__;!!Gqic7nUINw!1g5UpIEodBN8Jl1iEL2xnh5gy14wj2zlUct8vpa_n1ujbMl_EH_AGynOMAYtccri3vcCew$" TargetMode="External"/><Relationship Id="rId2" Type="http://schemas.openxmlformats.org/officeDocument/2006/relationships/hyperlink" Target="https://urldefense.com/v3/__http:/www.workforce.emsicc.com__;!!Gqic7nUINw!1g5UpIEodBN8Jl1iEL2xnh5gy14wj2zlUct8vpa_n1ujbMl_EH_AGynOMAYtccp6_JVoQg$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myworkforceconnection.org/" TargetMode="External"/><Relationship Id="rId4" Type="http://schemas.openxmlformats.org/officeDocument/2006/relationships/hyperlink" Target="https://urldefense.com/v3/__https:/careered.org/college-program-finder/__;!!Gqic7nUINw!1g5UpIEodBN8Jl1iEL2xnh5gy14wj2zlUct8vpa_n1ujbMl_EH_AGynOMAYtccpzUkkTxg$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2C9ADFD-A996-D142-AC61-C79A6C5FC8B3}"/>
              </a:ext>
            </a:extLst>
          </p:cNvPr>
          <p:cNvSpPr txBox="1">
            <a:spLocks/>
          </p:cNvSpPr>
          <p:nvPr/>
        </p:nvSpPr>
        <p:spPr bwMode="auto">
          <a:xfrm>
            <a:off x="586120" y="929642"/>
            <a:ext cx="4511624" cy="412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4400" b="1" i="0" kern="1200" smtClean="0">
                <a:solidFill>
                  <a:srgbClr val="223365"/>
                </a:solidFill>
                <a:effectLst/>
                <a:latin typeface="Trebuchet MS" charset="0"/>
                <a:ea typeface="Trebuchet MS" charset="0"/>
                <a:cs typeface="Trebuchet MS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223365"/>
                </a:solidFill>
                <a:latin typeface="Trebuchet MS" charset="0"/>
                <a:ea typeface="Trebuchet MS" charset="0"/>
                <a:cs typeface="Trebuchet MS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dirty="0"/>
              <a:t>Priority &amp; Emerging Sectors, In-Demand Jobs, and the Future of Work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25E33-4B4F-DE44-ABD8-720EBB03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433" y="5440678"/>
            <a:ext cx="1061549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1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29116F-A002-854D-9428-BBF89F7FA797}"/>
              </a:ext>
            </a:extLst>
          </p:cNvPr>
          <p:cNvSpPr/>
          <p:nvPr/>
        </p:nvSpPr>
        <p:spPr>
          <a:xfrm>
            <a:off x="343244" y="1159477"/>
            <a:ext cx="3235570" cy="4788739"/>
          </a:xfrm>
          <a:prstGeom prst="rect">
            <a:avLst/>
          </a:prstGeom>
          <a:solidFill>
            <a:srgbClr val="202D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8D233"/>
                </a:solidFill>
                <a:latin typeface="Trebuchet MS" panose="020B0603020202020204" pitchFamily="34" charset="0"/>
              </a:rPr>
              <a:t>WHO </a:t>
            </a:r>
            <a:r>
              <a:rPr lang="en-US" sz="2800" dirty="0">
                <a:solidFill>
                  <a:srgbClr val="C8D233"/>
                </a:solidFill>
                <a:latin typeface="Trebuchet MS" panose="020B0603020202020204" pitchFamily="34" charset="0"/>
              </a:rPr>
              <a:t>IS HIRING</a:t>
            </a:r>
            <a:endParaRPr lang="en-US" sz="2800" dirty="0">
              <a:solidFill>
                <a:srgbClr val="C8D2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A907B-F3C8-6F47-B575-7AEAE5A1B446}"/>
              </a:ext>
            </a:extLst>
          </p:cNvPr>
          <p:cNvSpPr txBox="1"/>
          <p:nvPr/>
        </p:nvSpPr>
        <p:spPr>
          <a:xfrm>
            <a:off x="3372477" y="1320659"/>
            <a:ext cx="5707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223365"/>
                </a:solidFill>
                <a:latin typeface="Trebuchet MS" panose="020B0703020202090204" pitchFamily="34" charset="0"/>
              </a:rPr>
              <a:t>MOST ONLINE JOB POSTINGS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3F5EF4-8867-8C44-A537-AE3A97D37E9F}"/>
              </a:ext>
            </a:extLst>
          </p:cNvPr>
          <p:cNvSpPr/>
          <p:nvPr/>
        </p:nvSpPr>
        <p:spPr>
          <a:xfrm>
            <a:off x="634716" y="2313966"/>
            <a:ext cx="2579862" cy="2479763"/>
          </a:xfrm>
          <a:prstGeom prst="ellipse">
            <a:avLst/>
          </a:prstGeom>
          <a:solidFill>
            <a:srgbClr val="C8D2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93ED-B5C0-A24F-8AC7-FBFAACEC9E4E}"/>
              </a:ext>
            </a:extLst>
          </p:cNvPr>
          <p:cNvSpPr txBox="1"/>
          <p:nvPr/>
        </p:nvSpPr>
        <p:spPr>
          <a:xfrm>
            <a:off x="808677" y="3046014"/>
            <a:ext cx="2231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TOP EMPOYERS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6E6B607-8A98-8340-A36F-464FB41B3FFE}"/>
              </a:ext>
            </a:extLst>
          </p:cNvPr>
          <p:cNvSpPr/>
          <p:nvPr/>
        </p:nvSpPr>
        <p:spPr>
          <a:xfrm rot="16200000">
            <a:off x="2470051" y="3243762"/>
            <a:ext cx="1708771" cy="77467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8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097EB0-FBDE-3F4A-B90F-B4B8852D0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17454"/>
              </p:ext>
            </p:extLst>
          </p:nvPr>
        </p:nvGraphicFramePr>
        <p:xfrm>
          <a:off x="3943050" y="1852752"/>
          <a:ext cx="4566234" cy="3488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331">
                  <a:extLst>
                    <a:ext uri="{9D8B030D-6E8A-4147-A177-3AD203B41FA5}">
                      <a16:colId xmlns:a16="http://schemas.microsoft.com/office/drawing/2014/main" val="2507322051"/>
                    </a:ext>
                  </a:extLst>
                </a:gridCol>
                <a:gridCol w="825903">
                  <a:extLst>
                    <a:ext uri="{9D8B030D-6E8A-4147-A177-3AD203B41FA5}">
                      <a16:colId xmlns:a16="http://schemas.microsoft.com/office/drawing/2014/main" val="1105993290"/>
                    </a:ext>
                  </a:extLst>
                </a:gridCol>
              </a:tblGrid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EMPLOYER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RANKED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99590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University Of California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74560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Scripps Health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855861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General Atomics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524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Marriott International Inc.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042328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Sharp Healthcare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44737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Northrop Grumman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503325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Qualcomm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18988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Anthem Blue Cross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60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09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29116F-A002-854D-9428-BBF89F7FA797}"/>
              </a:ext>
            </a:extLst>
          </p:cNvPr>
          <p:cNvSpPr/>
          <p:nvPr/>
        </p:nvSpPr>
        <p:spPr>
          <a:xfrm>
            <a:off x="343244" y="1159477"/>
            <a:ext cx="3235570" cy="4788739"/>
          </a:xfrm>
          <a:prstGeom prst="rect">
            <a:avLst/>
          </a:prstGeom>
          <a:solidFill>
            <a:srgbClr val="C8D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8D233"/>
                </a:solidFill>
                <a:latin typeface="Trebuchet MS" panose="020B0603020202020204" pitchFamily="34" charset="0"/>
              </a:rPr>
              <a:t>FUTURE OF WORK</a:t>
            </a:r>
            <a:endParaRPr lang="en-US" sz="2800" dirty="0">
              <a:solidFill>
                <a:srgbClr val="C8D23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A907B-F3C8-6F47-B575-7AEAE5A1B446}"/>
              </a:ext>
            </a:extLst>
          </p:cNvPr>
          <p:cNvSpPr txBox="1"/>
          <p:nvPr/>
        </p:nvSpPr>
        <p:spPr>
          <a:xfrm>
            <a:off x="3372477" y="1320659"/>
            <a:ext cx="57073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223365"/>
                </a:solidFill>
                <a:latin typeface="Trebuchet MS" panose="020B0703020202090204" pitchFamily="34" charset="0"/>
              </a:rPr>
              <a:t>EMPLOYERS ARE EMPHASIZING SKILLS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3F5EF4-8867-8C44-A537-AE3A97D37E9F}"/>
              </a:ext>
            </a:extLst>
          </p:cNvPr>
          <p:cNvSpPr/>
          <p:nvPr/>
        </p:nvSpPr>
        <p:spPr>
          <a:xfrm>
            <a:off x="634716" y="2313966"/>
            <a:ext cx="2579862" cy="2479763"/>
          </a:xfrm>
          <a:prstGeom prst="ellipse">
            <a:avLst/>
          </a:prstGeom>
          <a:solidFill>
            <a:srgbClr val="202D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93ED-B5C0-A24F-8AC7-FBFAACEC9E4E}"/>
              </a:ext>
            </a:extLst>
          </p:cNvPr>
          <p:cNvSpPr txBox="1"/>
          <p:nvPr/>
        </p:nvSpPr>
        <p:spPr>
          <a:xfrm>
            <a:off x="792614" y="2776712"/>
            <a:ext cx="21444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1.3 M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ONLINE JOB POSTINGS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6E6B607-8A98-8340-A36F-464FB41B3FFE}"/>
              </a:ext>
            </a:extLst>
          </p:cNvPr>
          <p:cNvSpPr/>
          <p:nvPr/>
        </p:nvSpPr>
        <p:spPr>
          <a:xfrm rot="16200000">
            <a:off x="2470051" y="3243762"/>
            <a:ext cx="1708771" cy="77467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8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097EB0-FBDE-3F4A-B90F-B4B8852D0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816853"/>
              </p:ext>
            </p:extLst>
          </p:nvPr>
        </p:nvGraphicFramePr>
        <p:xfrm>
          <a:off x="3943050" y="1852752"/>
          <a:ext cx="4566234" cy="3612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331">
                  <a:extLst>
                    <a:ext uri="{9D8B030D-6E8A-4147-A177-3AD203B41FA5}">
                      <a16:colId xmlns:a16="http://schemas.microsoft.com/office/drawing/2014/main" val="2507322051"/>
                    </a:ext>
                  </a:extLst>
                </a:gridCol>
                <a:gridCol w="825903">
                  <a:extLst>
                    <a:ext uri="{9D8B030D-6E8A-4147-A177-3AD203B41FA5}">
                      <a16:colId xmlns:a16="http://schemas.microsoft.com/office/drawing/2014/main" val="1105993290"/>
                    </a:ext>
                  </a:extLst>
                </a:gridCol>
              </a:tblGrid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SOFT SKILL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NUMBER OF ONLINE JOB POSTINGS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99590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Communication Skills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465,753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74560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Teamwork / Collaboration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229,278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4855861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Organizational Skills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218,438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524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Detail-Oriented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191,638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042328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Physical Abilities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166,669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544737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Written Communication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113,308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4503325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Multi-Tasking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111,362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18988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Building Effective Relationships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98,282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6055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386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</a:rPr>
              <a:t>UNDERSTANDING YOUR FUTURE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20A77-00A7-0C4A-8C1C-E0729C428588}"/>
              </a:ext>
            </a:extLst>
          </p:cNvPr>
          <p:cNvSpPr/>
          <p:nvPr/>
        </p:nvSpPr>
        <p:spPr>
          <a:xfrm>
            <a:off x="624840" y="1658480"/>
            <a:ext cx="7833360" cy="1892808"/>
          </a:xfrm>
          <a:prstGeom prst="rect">
            <a:avLst/>
          </a:prstGeom>
          <a:solidFill>
            <a:srgbClr val="3C569A">
              <a:alpha val="49412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DBA68-B34A-2A46-84C2-FCDFEC5D4BA4}"/>
              </a:ext>
            </a:extLst>
          </p:cNvPr>
          <p:cNvSpPr/>
          <p:nvPr/>
        </p:nvSpPr>
        <p:spPr>
          <a:xfrm>
            <a:off x="624840" y="3617947"/>
            <a:ext cx="7833360" cy="1890223"/>
          </a:xfrm>
          <a:prstGeom prst="rect">
            <a:avLst/>
          </a:prstGeom>
          <a:solidFill>
            <a:srgbClr val="3C569A">
              <a:alpha val="49412"/>
            </a:srgbClr>
          </a:solidFill>
          <a:ln w="38100">
            <a:solidFill>
              <a:srgbClr val="C8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5F8B6-5D02-E54A-A97B-0A97FDBFC3C7}"/>
              </a:ext>
            </a:extLst>
          </p:cNvPr>
          <p:cNvSpPr txBox="1"/>
          <p:nvPr/>
        </p:nvSpPr>
        <p:spPr>
          <a:xfrm>
            <a:off x="624840" y="2327885"/>
            <a:ext cx="7833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Understanding the Labor (Job) Market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946AA-6EE0-E941-9A69-BD2AD5277649}"/>
              </a:ext>
            </a:extLst>
          </p:cNvPr>
          <p:cNvSpPr txBox="1"/>
          <p:nvPr/>
        </p:nvSpPr>
        <p:spPr>
          <a:xfrm>
            <a:off x="624840" y="4201675"/>
            <a:ext cx="7833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Learn about Careers </a:t>
            </a:r>
          </a:p>
        </p:txBody>
      </p:sp>
    </p:spTree>
    <p:extLst>
      <p:ext uri="{BB962C8B-B14F-4D97-AF65-F5344CB8AC3E}">
        <p14:creationId xmlns:p14="http://schemas.microsoft.com/office/powerpoint/2010/main" val="295359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BD1DC-FB64-0F4B-A910-8961E6A0D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69457-DFFA-2241-B6E9-EE4A7E1967B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49E87F-477C-EB40-98A5-5A2C7CBB59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548" y="1004672"/>
            <a:ext cx="7667626" cy="994172"/>
          </a:xfrm>
        </p:spPr>
        <p:txBody>
          <a:bodyPr/>
          <a:lstStyle/>
          <a:p>
            <a:r>
              <a:rPr lang="en-US" dirty="0"/>
              <a:t>Career Development Continuum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4C7C763-569D-D940-8030-ED8DC7710A76}"/>
              </a:ext>
            </a:extLst>
          </p:cNvPr>
          <p:cNvSpPr/>
          <p:nvPr/>
        </p:nvSpPr>
        <p:spPr>
          <a:xfrm>
            <a:off x="406548" y="1625867"/>
            <a:ext cx="8242154" cy="123444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Self Awareness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B7E5B6E5-E4D4-6449-97D4-B019277BEB73}"/>
              </a:ext>
            </a:extLst>
          </p:cNvPr>
          <p:cNvSpPr/>
          <p:nvPr/>
        </p:nvSpPr>
        <p:spPr>
          <a:xfrm>
            <a:off x="1206648" y="2194560"/>
            <a:ext cx="7442052" cy="123444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Trebuchet MS" panose="020B0703020202090204" pitchFamily="34" charset="0"/>
              </a:rPr>
              <a:t>Career Awareness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B0D5C48-0F8E-DA4C-80AA-FF208B186401}"/>
              </a:ext>
            </a:extLst>
          </p:cNvPr>
          <p:cNvSpPr/>
          <p:nvPr/>
        </p:nvSpPr>
        <p:spPr>
          <a:xfrm>
            <a:off x="2082948" y="2776761"/>
            <a:ext cx="6565752" cy="12344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rebuchet MS" panose="020B0703020202090204" pitchFamily="34" charset="0"/>
              </a:rPr>
              <a:t>Career Exploration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ADBE3E82-9F1D-5449-ADD3-4F3300704CDE}"/>
              </a:ext>
            </a:extLst>
          </p:cNvPr>
          <p:cNvSpPr/>
          <p:nvPr/>
        </p:nvSpPr>
        <p:spPr>
          <a:xfrm>
            <a:off x="2916297" y="3355438"/>
            <a:ext cx="5732405" cy="123444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rebuchet MS" panose="020B0703020202090204" pitchFamily="34" charset="0"/>
              </a:rPr>
              <a:t>Career Preparation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FE613484-8660-514F-B4FF-6B73C3CDD7E3}"/>
              </a:ext>
            </a:extLst>
          </p:cNvPr>
          <p:cNvSpPr/>
          <p:nvPr/>
        </p:nvSpPr>
        <p:spPr>
          <a:xfrm>
            <a:off x="3797448" y="3840805"/>
            <a:ext cx="4851252" cy="15773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rebuchet MS" panose="020B0703020202090204" pitchFamily="34" charset="0"/>
              </a:rPr>
              <a:t>Career Prep: Practicum and Internships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3C123E3-7209-D149-8784-BF1D21AD64E3}"/>
              </a:ext>
            </a:extLst>
          </p:cNvPr>
          <p:cNvSpPr/>
          <p:nvPr/>
        </p:nvSpPr>
        <p:spPr>
          <a:xfrm>
            <a:off x="4711849" y="4698162"/>
            <a:ext cx="3936854" cy="12344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rebuchet MS" panose="020B0703020202090204" pitchFamily="34" charset="0"/>
              </a:rPr>
              <a:t>Career Training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C180E-03AB-8A43-8596-0FBBB189F41A}"/>
              </a:ext>
            </a:extLst>
          </p:cNvPr>
          <p:cNvSpPr/>
          <p:nvPr/>
        </p:nvSpPr>
        <p:spPr>
          <a:xfrm>
            <a:off x="0" y="21215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BEGIN EARLY</a:t>
            </a:r>
            <a:endParaRPr lang="en-US" sz="3000" dirty="0">
              <a:solidFill>
                <a:srgbClr val="C8D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5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6BD1DC-FB64-0F4B-A910-8961E6A0D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769457-DFFA-2241-B6E9-EE4A7E1967B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49E87F-477C-EB40-98A5-5A2C7CBB59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6548" y="1004672"/>
            <a:ext cx="7667626" cy="994172"/>
          </a:xfrm>
        </p:spPr>
        <p:txBody>
          <a:bodyPr>
            <a:normAutofit/>
          </a:bodyPr>
          <a:lstStyle/>
          <a:p>
            <a:r>
              <a:rPr lang="en-US" sz="3500" dirty="0"/>
              <a:t>Links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1C180E-03AB-8A43-8596-0FBBB189F41A}"/>
              </a:ext>
            </a:extLst>
          </p:cNvPr>
          <p:cNvSpPr/>
          <p:nvPr/>
        </p:nvSpPr>
        <p:spPr>
          <a:xfrm>
            <a:off x="0" y="21215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RESOURCES</a:t>
            </a:r>
            <a:endParaRPr lang="en-US" sz="3000" dirty="0">
              <a:solidFill>
                <a:srgbClr val="C8D233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BDE722-5A29-8B42-8B31-CCA645F9B959}"/>
              </a:ext>
            </a:extLst>
          </p:cNvPr>
          <p:cNvSpPr/>
          <p:nvPr/>
        </p:nvSpPr>
        <p:spPr>
          <a:xfrm>
            <a:off x="406548" y="2270820"/>
            <a:ext cx="8097372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Career Coach: </a:t>
            </a:r>
            <a:r>
              <a:rPr lang="en-US" sz="2500" u="sng" dirty="0">
                <a:solidFill>
                  <a:srgbClr val="0563C1"/>
                </a:solidFill>
                <a:latin typeface="Calibri" panose="020F0502020204030204" pitchFamily="34" charset="0"/>
                <a:hlinkClick r:id="rId2" tooltip="https://urldefense.com/v3/__http://www.workforce.emsicc.com__;!!Gqic7nUINw!1g5UpIEodBN8Jl1iEL2xnh5gy14wj2zlUct8vpa_n1ujbMl_EH_AGynOMAYtccp6_JVoQg$"/>
              </a:rPr>
              <a:t>www.workforce.emsicc.com</a:t>
            </a:r>
            <a:endParaRPr lang="en-US" sz="2500" dirty="0"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Learning About Careers: </a:t>
            </a:r>
            <a:r>
              <a:rPr lang="en-US" sz="2500" u="sng" dirty="0">
                <a:solidFill>
                  <a:srgbClr val="0563C1"/>
                </a:solidFill>
                <a:latin typeface="Calibri" panose="020F0502020204030204" pitchFamily="34" charset="0"/>
                <a:hlinkClick r:id="rId3" tooltip="https://urldefense.com/v3/__http://www.careered.org__;!!Gqic7nUINw!1g5UpIEodBN8Jl1iEL2xnh5gy14wj2zlUct8vpa_n1ujbMl_EH_AGynOMAYtccri3vcCew$"/>
              </a:rPr>
              <a:t>www.careered.org</a:t>
            </a:r>
            <a:endParaRPr lang="en-US" sz="2500" dirty="0"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Finding a Community College &amp; Program:</a:t>
            </a:r>
          </a:p>
          <a:p>
            <a:pPr>
              <a:spcAft>
                <a:spcPts val="1000"/>
              </a:spcAft>
            </a:pPr>
            <a:r>
              <a:rPr lang="en-US" sz="2500" dirty="0">
                <a:latin typeface="Calibri" panose="020F0502020204030204" pitchFamily="34" charset="0"/>
              </a:rPr>
              <a:t> </a:t>
            </a:r>
            <a:r>
              <a:rPr lang="en-US" sz="2500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https://careered.org/college-program-finder/</a:t>
            </a:r>
            <a:endParaRPr lang="en-US" sz="2500" dirty="0">
              <a:latin typeface="Calibri" panose="020F0502020204030204" pitchFamily="34" charset="0"/>
            </a:endParaRPr>
          </a:p>
          <a:p>
            <a:pPr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Calibri" panose="020F0502020204030204" pitchFamily="34" charset="0"/>
              </a:rPr>
              <a:t>Career Education Guide: </a:t>
            </a:r>
          </a:p>
          <a:p>
            <a:pPr>
              <a:spcAft>
                <a:spcPts val="1000"/>
              </a:spcAft>
            </a:pPr>
            <a:r>
              <a:rPr lang="en-US" sz="2500" u="sng" dirty="0">
                <a:solidFill>
                  <a:srgbClr val="0563C1"/>
                </a:solidFill>
                <a:latin typeface="Calibri" panose="020F0502020204030204" pitchFamily="34" charset="0"/>
                <a:hlinkClick r:id="rId5" tooltip="https://urldefense.com/v3/__https://myworkforceconnection.org/wp-content/uploads/2020/11/20-CE-0403_CareerEducationGuideUpdate_FNL_Bleed.pdf__;!!Gqic7nUINw!1g5UpIEodBN8Jl1iEL2xnh5gy14wj2zlUct8vpa_n1ujbMl_EH_AGynOMAYtccpYWMH1Wg$"/>
              </a:rPr>
              <a:t>https://myworkforceconnection.org/</a:t>
            </a:r>
            <a:endParaRPr lang="en-US" sz="2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74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72FFF-6612-C842-A8A0-9A68E5AD37E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50231" y="1056586"/>
            <a:ext cx="5098470" cy="217391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2400" spc="15" dirty="0"/>
              <a:t>The Centers of Excellence for Labor Market Research (COE) are the number one source for labor market information for the California Community Colleges.</a:t>
            </a:r>
            <a:endParaRPr lang="en-US" sz="1800" spc="15" dirty="0"/>
          </a:p>
        </p:txBody>
      </p:sp>
      <p:pic>
        <p:nvPicPr>
          <p:cNvPr id="5" name="Content Placeholder 17">
            <a:extLst>
              <a:ext uri="{FF2B5EF4-FFF2-40B4-BE49-F238E27FC236}">
                <a16:creationId xmlns:a16="http://schemas.microsoft.com/office/drawing/2014/main" id="{4B45B33A-B142-1640-9D04-AA075B769C4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" b="96631" l="1903" r="98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0" y="857252"/>
            <a:ext cx="4325045" cy="52885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E1AC026-184F-CF45-B343-9CF8EF5E4AD2}"/>
              </a:ext>
            </a:extLst>
          </p:cNvPr>
          <p:cNvSpPr>
            <a:spLocks noChangeAspect="1"/>
          </p:cNvSpPr>
          <p:nvPr/>
        </p:nvSpPr>
        <p:spPr>
          <a:xfrm>
            <a:off x="1371830" y="1213340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A51CD6-80CD-E84E-ABCB-6EC031460F2A}"/>
              </a:ext>
            </a:extLst>
          </p:cNvPr>
          <p:cNvSpPr>
            <a:spLocks noChangeAspect="1"/>
          </p:cNvSpPr>
          <p:nvPr/>
        </p:nvSpPr>
        <p:spPr>
          <a:xfrm>
            <a:off x="1868594" y="1657352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210B3D-74A8-8640-BC41-238AD1580D34}"/>
              </a:ext>
            </a:extLst>
          </p:cNvPr>
          <p:cNvSpPr>
            <a:spLocks noChangeAspect="1"/>
          </p:cNvSpPr>
          <p:nvPr/>
        </p:nvSpPr>
        <p:spPr>
          <a:xfrm>
            <a:off x="1429970" y="3683708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B4C08F-4BCD-3244-9FEA-D7A41F2BCEB7}"/>
              </a:ext>
            </a:extLst>
          </p:cNvPr>
          <p:cNvSpPr>
            <a:spLocks noChangeAspect="1"/>
          </p:cNvSpPr>
          <p:nvPr/>
        </p:nvSpPr>
        <p:spPr>
          <a:xfrm>
            <a:off x="2407544" y="3525443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5EF749-7BEC-2443-9673-32113D272BFB}"/>
              </a:ext>
            </a:extLst>
          </p:cNvPr>
          <p:cNvSpPr>
            <a:spLocks noChangeAspect="1"/>
          </p:cNvSpPr>
          <p:nvPr/>
        </p:nvSpPr>
        <p:spPr>
          <a:xfrm>
            <a:off x="1921349" y="4312628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A908F9-3753-8449-B9B0-EF3EEF110576}"/>
              </a:ext>
            </a:extLst>
          </p:cNvPr>
          <p:cNvSpPr>
            <a:spLocks noChangeAspect="1"/>
          </p:cNvSpPr>
          <p:nvPr/>
        </p:nvSpPr>
        <p:spPr>
          <a:xfrm>
            <a:off x="2700995" y="5040191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BBA5FE0-0A0F-FC42-9E6A-9F3D1C662EAE}"/>
              </a:ext>
            </a:extLst>
          </p:cNvPr>
          <p:cNvSpPr>
            <a:spLocks noChangeAspect="1"/>
          </p:cNvSpPr>
          <p:nvPr/>
        </p:nvSpPr>
        <p:spPr>
          <a:xfrm>
            <a:off x="2971358" y="5165483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43E9CA4-B230-DE4C-9384-76BCDBE1FA50}"/>
              </a:ext>
            </a:extLst>
          </p:cNvPr>
          <p:cNvSpPr>
            <a:spLocks noChangeAspect="1"/>
          </p:cNvSpPr>
          <p:nvPr/>
        </p:nvSpPr>
        <p:spPr>
          <a:xfrm>
            <a:off x="3558914" y="4437920"/>
            <a:ext cx="250581" cy="250581"/>
          </a:xfrm>
          <a:prstGeom prst="ellipse">
            <a:avLst/>
          </a:prstGeom>
          <a:solidFill>
            <a:srgbClr val="F6B336"/>
          </a:solidFill>
          <a:ln>
            <a:solidFill>
              <a:srgbClr val="F6B3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EFE6F079-9AC1-CA4F-81FF-34BAA4013B49}"/>
              </a:ext>
            </a:extLst>
          </p:cNvPr>
          <p:cNvSpPr/>
          <p:nvPr/>
        </p:nvSpPr>
        <p:spPr>
          <a:xfrm>
            <a:off x="3046009" y="5416064"/>
            <a:ext cx="454310" cy="412086"/>
          </a:xfrm>
          <a:prstGeom prst="star5">
            <a:avLst/>
          </a:prstGeom>
          <a:solidFill>
            <a:srgbClr val="C8D233"/>
          </a:solidFill>
          <a:ln>
            <a:solidFill>
              <a:srgbClr val="C8D2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291103-45D0-0C45-BF46-8173A3A72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207" y="3808998"/>
            <a:ext cx="1747347" cy="15302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6E77A3-B9BC-DE44-AD95-488D7094D27E}"/>
              </a:ext>
            </a:extLst>
          </p:cNvPr>
          <p:cNvSpPr/>
          <p:nvPr/>
        </p:nvSpPr>
        <p:spPr>
          <a:xfrm>
            <a:off x="0" y="-43962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WHO WE ARE</a:t>
            </a:r>
            <a:endParaRPr lang="en-US" sz="3000" dirty="0">
              <a:solidFill>
                <a:srgbClr val="C8D2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</a:rPr>
              <a:t>UNDERSTANDING YOUR FUTURE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20A77-00A7-0C4A-8C1C-E0729C428588}"/>
              </a:ext>
            </a:extLst>
          </p:cNvPr>
          <p:cNvSpPr/>
          <p:nvPr/>
        </p:nvSpPr>
        <p:spPr>
          <a:xfrm>
            <a:off x="624840" y="1658480"/>
            <a:ext cx="7833360" cy="1892808"/>
          </a:xfrm>
          <a:prstGeom prst="rect">
            <a:avLst/>
          </a:prstGeom>
          <a:solidFill>
            <a:srgbClr val="3C569A">
              <a:alpha val="49412"/>
            </a:srgbClr>
          </a:solidFill>
          <a:ln w="38100">
            <a:solidFill>
              <a:srgbClr val="C8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DBA68-B34A-2A46-84C2-FCDFEC5D4BA4}"/>
              </a:ext>
            </a:extLst>
          </p:cNvPr>
          <p:cNvSpPr/>
          <p:nvPr/>
        </p:nvSpPr>
        <p:spPr>
          <a:xfrm>
            <a:off x="624840" y="3617947"/>
            <a:ext cx="7833360" cy="1890223"/>
          </a:xfrm>
          <a:prstGeom prst="rect">
            <a:avLst/>
          </a:prstGeom>
          <a:solidFill>
            <a:srgbClr val="3C569A">
              <a:alpha val="49412"/>
            </a:srgb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5F8B6-5D02-E54A-A97B-0A97FDBFC3C7}"/>
              </a:ext>
            </a:extLst>
          </p:cNvPr>
          <p:cNvSpPr txBox="1"/>
          <p:nvPr/>
        </p:nvSpPr>
        <p:spPr>
          <a:xfrm>
            <a:off x="624840" y="2327885"/>
            <a:ext cx="7833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Understanding the Labor (Job) Market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5946AA-6EE0-E941-9A69-BD2AD5277649}"/>
              </a:ext>
            </a:extLst>
          </p:cNvPr>
          <p:cNvSpPr txBox="1"/>
          <p:nvPr/>
        </p:nvSpPr>
        <p:spPr>
          <a:xfrm>
            <a:off x="624840" y="4269436"/>
            <a:ext cx="7833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Learn about Careers </a:t>
            </a:r>
          </a:p>
        </p:txBody>
      </p:sp>
    </p:spTree>
    <p:extLst>
      <p:ext uri="{BB962C8B-B14F-4D97-AF65-F5344CB8AC3E}">
        <p14:creationId xmlns:p14="http://schemas.microsoft.com/office/powerpoint/2010/main" val="144168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93382AB8-C1E6-9A43-96B2-F7DF388CE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789172"/>
              </p:ext>
            </p:extLst>
          </p:nvPr>
        </p:nvGraphicFramePr>
        <p:xfrm>
          <a:off x="202639" y="1680837"/>
          <a:ext cx="8799847" cy="439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JOBS IN SAN DIEGO COUNTY</a:t>
            </a:r>
            <a:endParaRPr lang="en-US" sz="3000" dirty="0">
              <a:solidFill>
                <a:srgbClr val="C8D233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506E021-3667-B748-BD93-3469CD8DE4D7}"/>
              </a:ext>
            </a:extLst>
          </p:cNvPr>
          <p:cNvSpPr/>
          <p:nvPr/>
        </p:nvSpPr>
        <p:spPr>
          <a:xfrm>
            <a:off x="2433222" y="1311505"/>
            <a:ext cx="449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23365"/>
                </a:solidFill>
                <a:latin typeface="Trebuchet MS" panose="020B0703020202090204" pitchFamily="34" charset="0"/>
              </a:rPr>
              <a:t>Total Number of Jobs in San Diego County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58CF8E-0C60-C74A-ADFB-0018EF5C1B0E}"/>
              </a:ext>
            </a:extLst>
          </p:cNvPr>
          <p:cNvSpPr/>
          <p:nvPr/>
        </p:nvSpPr>
        <p:spPr>
          <a:xfrm>
            <a:off x="1549308" y="3146617"/>
            <a:ext cx="9653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</a:rPr>
              <a:t>1,733,010</a:t>
            </a:r>
            <a:endParaRPr lang="en-US" sz="15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A207F8-4AF8-3341-92A1-017595CC65C2}"/>
              </a:ext>
            </a:extLst>
          </p:cNvPr>
          <p:cNvSpPr/>
          <p:nvPr/>
        </p:nvSpPr>
        <p:spPr>
          <a:xfrm>
            <a:off x="8037157" y="2296796"/>
            <a:ext cx="96532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/>
              <a:t>1,803,104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4833C6-0DD2-534C-96B6-A83083A91DAD}"/>
              </a:ext>
            </a:extLst>
          </p:cNvPr>
          <p:cNvCxnSpPr/>
          <p:nvPr/>
        </p:nvCxnSpPr>
        <p:spPr>
          <a:xfrm>
            <a:off x="1915886" y="1814023"/>
            <a:ext cx="55299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4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07" y="863435"/>
            <a:ext cx="1815563" cy="2181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6" y="859274"/>
            <a:ext cx="1819656" cy="21854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06" y="859016"/>
            <a:ext cx="1819656" cy="2185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26" y="859274"/>
            <a:ext cx="1819656" cy="21854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" y="863433"/>
            <a:ext cx="1815563" cy="21812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650F30-3464-0943-84F1-7FCB8BF12389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PRIORITY &amp; EMERGING SECTORS</a:t>
            </a:r>
            <a:endParaRPr lang="en-US" sz="3000" dirty="0">
              <a:solidFill>
                <a:srgbClr val="C8D23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99D94-0E2E-2140-8412-34E033EECCB7}"/>
              </a:ext>
            </a:extLst>
          </p:cNvPr>
          <p:cNvSpPr txBox="1"/>
          <p:nvPr/>
        </p:nvSpPr>
        <p:spPr>
          <a:xfrm>
            <a:off x="457199" y="3195587"/>
            <a:ext cx="395117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Advanced Manufacturing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Advanced Transportation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Agriculture, Water &amp; Environmental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Business &amp; Entrepreneurship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Education &amp; Human Development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Energy, Construction &amp; Utilities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6E7468-480B-2646-95EE-C1E8D0135AF5}"/>
              </a:ext>
            </a:extLst>
          </p:cNvPr>
          <p:cNvSpPr txBox="1"/>
          <p:nvPr/>
        </p:nvSpPr>
        <p:spPr>
          <a:xfrm>
            <a:off x="4579620" y="3165117"/>
            <a:ext cx="3951171" cy="3860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Global Trade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Health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Agriculture, Water &amp; Environmental Technologies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Information &amp; Communication Technologies (ICT) and Digital Media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Life Sciences &amp; Biotechnology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033B3A8C-AD5C-394E-AA1B-248A805E3A83}"/>
              </a:ext>
            </a:extLst>
          </p:cNvPr>
          <p:cNvSpPr/>
          <p:nvPr/>
        </p:nvSpPr>
        <p:spPr>
          <a:xfrm>
            <a:off x="5656531" y="3640755"/>
            <a:ext cx="519764" cy="423511"/>
          </a:xfrm>
          <a:prstGeom prst="star5">
            <a:avLst/>
          </a:prstGeom>
          <a:solidFill>
            <a:srgbClr val="C8D233"/>
          </a:solidFill>
          <a:ln>
            <a:solidFill>
              <a:srgbClr val="C8D2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5B5200B8-DDDA-AE4B-A528-3605A5801BF5}"/>
              </a:ext>
            </a:extLst>
          </p:cNvPr>
          <p:cNvSpPr/>
          <p:nvPr/>
        </p:nvSpPr>
        <p:spPr>
          <a:xfrm>
            <a:off x="8018647" y="4905147"/>
            <a:ext cx="519764" cy="423511"/>
          </a:xfrm>
          <a:prstGeom prst="star5">
            <a:avLst/>
          </a:prstGeom>
          <a:solidFill>
            <a:srgbClr val="C8D233"/>
          </a:solidFill>
          <a:ln>
            <a:solidFill>
              <a:srgbClr val="C8D2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C79E979C-AAFF-6B41-89BF-FEB7AED76104}"/>
              </a:ext>
            </a:extLst>
          </p:cNvPr>
          <p:cNvSpPr/>
          <p:nvPr/>
        </p:nvSpPr>
        <p:spPr>
          <a:xfrm>
            <a:off x="3714349" y="5658117"/>
            <a:ext cx="519764" cy="423511"/>
          </a:xfrm>
          <a:prstGeom prst="star5">
            <a:avLst/>
          </a:prstGeom>
          <a:solidFill>
            <a:srgbClr val="C8D233"/>
          </a:solidFill>
          <a:ln>
            <a:solidFill>
              <a:srgbClr val="C8D2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8C18C8-A65C-1F4B-B8E8-63AF1CD0A60B}"/>
              </a:ext>
            </a:extLst>
          </p:cNvPr>
          <p:cNvGrpSpPr/>
          <p:nvPr/>
        </p:nvGrpSpPr>
        <p:grpSpPr>
          <a:xfrm>
            <a:off x="1117441" y="6182142"/>
            <a:ext cx="6745488" cy="570359"/>
            <a:chOff x="1121251" y="4809951"/>
            <a:chExt cx="6745488" cy="57035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BFEF61-D05F-F140-B24B-929D2DDE5D26}"/>
                </a:ext>
              </a:extLst>
            </p:cNvPr>
            <p:cNvSpPr/>
            <p:nvPr/>
          </p:nvSpPr>
          <p:spPr>
            <a:xfrm>
              <a:off x="1121251" y="4809951"/>
              <a:ext cx="6574238" cy="570359"/>
            </a:xfrm>
            <a:prstGeom prst="rect">
              <a:avLst/>
            </a:prstGeom>
            <a:solidFill>
              <a:srgbClr val="202D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A462CE-7508-DF4A-8D5F-254B3A2CE6D3}"/>
                </a:ext>
              </a:extLst>
            </p:cNvPr>
            <p:cNvSpPr/>
            <p:nvPr/>
          </p:nvSpPr>
          <p:spPr>
            <a:xfrm>
              <a:off x="1696997" y="4910464"/>
              <a:ext cx="61697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C8D233"/>
                  </a:solidFill>
                </a:rPr>
                <a:t>https://</a:t>
              </a:r>
              <a:r>
                <a:rPr lang="en-US" dirty="0" err="1">
                  <a:solidFill>
                    <a:srgbClr val="C8D233"/>
                  </a:solidFill>
                </a:rPr>
                <a:t>myworkforceconnection.org</a:t>
              </a:r>
              <a:r>
                <a:rPr lang="en-US" dirty="0">
                  <a:solidFill>
                    <a:srgbClr val="C8D233"/>
                  </a:solidFill>
                </a:rPr>
                <a:t>/sectors-overview/</a:t>
              </a:r>
            </a:p>
          </p:txBody>
        </p:sp>
      </p:grpSp>
      <p:sp>
        <p:nvSpPr>
          <p:cNvPr id="22" name="5-Point Star 21">
            <a:extLst>
              <a:ext uri="{FF2B5EF4-FFF2-40B4-BE49-F238E27FC236}">
                <a16:creationId xmlns:a16="http://schemas.microsoft.com/office/drawing/2014/main" id="{C4086C9B-11F1-E74F-B688-7F79E413D6C7}"/>
              </a:ext>
            </a:extLst>
          </p:cNvPr>
          <p:cNvSpPr/>
          <p:nvPr/>
        </p:nvSpPr>
        <p:spPr>
          <a:xfrm>
            <a:off x="7754955" y="5658117"/>
            <a:ext cx="519764" cy="423511"/>
          </a:xfrm>
          <a:prstGeom prst="star5">
            <a:avLst/>
          </a:prstGeom>
          <a:solidFill>
            <a:srgbClr val="C8D233"/>
          </a:solidFill>
          <a:ln>
            <a:solidFill>
              <a:srgbClr val="C8D2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0F9F3C-DD0B-874C-9915-24BFE9A3D3FF}"/>
              </a:ext>
            </a:extLst>
          </p:cNvPr>
          <p:cNvSpPr/>
          <p:nvPr/>
        </p:nvSpPr>
        <p:spPr>
          <a:xfrm>
            <a:off x="0" y="19878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GET TO KNOW THE SECTORS</a:t>
            </a:r>
            <a:endParaRPr lang="en-US" sz="3000" dirty="0">
              <a:solidFill>
                <a:srgbClr val="C8D23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5E4B9-5F7B-4940-8613-53417DF47A48}"/>
              </a:ext>
            </a:extLst>
          </p:cNvPr>
          <p:cNvSpPr/>
          <p:nvPr/>
        </p:nvSpPr>
        <p:spPr>
          <a:xfrm>
            <a:off x="1117441" y="6182142"/>
            <a:ext cx="6574238" cy="570359"/>
          </a:xfrm>
          <a:prstGeom prst="rect">
            <a:avLst/>
          </a:prstGeom>
          <a:solidFill>
            <a:srgbClr val="202D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6C55F4-A5CF-544A-819F-268E06E4E33A}"/>
              </a:ext>
            </a:extLst>
          </p:cNvPr>
          <p:cNvSpPr/>
          <p:nvPr/>
        </p:nvSpPr>
        <p:spPr>
          <a:xfrm>
            <a:off x="1693187" y="6282655"/>
            <a:ext cx="6169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8D233"/>
                </a:solidFill>
              </a:rPr>
              <a:t>https://</a:t>
            </a:r>
            <a:r>
              <a:rPr lang="en-US" dirty="0" err="1">
                <a:solidFill>
                  <a:srgbClr val="C8D233"/>
                </a:solidFill>
              </a:rPr>
              <a:t>myworkforceconnection.org</a:t>
            </a:r>
            <a:r>
              <a:rPr lang="en-US" dirty="0">
                <a:solidFill>
                  <a:srgbClr val="C8D233"/>
                </a:solidFill>
              </a:rPr>
              <a:t>/sectors-overview/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A0A82B-240E-274D-AF44-671F4A07D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39" y="877130"/>
            <a:ext cx="4146237" cy="5305011"/>
          </a:xfrm>
          <a:prstGeom prst="rect">
            <a:avLst/>
          </a:prstGeom>
        </p:spPr>
      </p:pic>
      <p:pic>
        <p:nvPicPr>
          <p:cNvPr id="15" name="Picture 14" descr="Table&#10;&#10;Description automatically generated with medium confidence">
            <a:extLst>
              <a:ext uri="{FF2B5EF4-FFF2-40B4-BE49-F238E27FC236}">
                <a16:creationId xmlns:a16="http://schemas.microsoft.com/office/drawing/2014/main" id="{86260FF5-1A28-3343-A8ED-7D6955A56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60" y="877373"/>
            <a:ext cx="4278619" cy="53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8D233"/>
                </a:solidFill>
                <a:latin typeface="Trebuchet MS" panose="020B0603020202020204" pitchFamily="34" charset="0"/>
              </a:rPr>
              <a:t>IN-DEMAND JOBS</a:t>
            </a:r>
            <a:endParaRPr lang="en-US" sz="2800" dirty="0">
              <a:solidFill>
                <a:srgbClr val="C8D23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DBA68-B34A-2A46-84C2-FCDFEC5D4BA4}"/>
              </a:ext>
            </a:extLst>
          </p:cNvPr>
          <p:cNvSpPr/>
          <p:nvPr/>
        </p:nvSpPr>
        <p:spPr>
          <a:xfrm>
            <a:off x="434133" y="943838"/>
            <a:ext cx="8290972" cy="1140652"/>
          </a:xfrm>
          <a:prstGeom prst="rect">
            <a:avLst/>
          </a:prstGeom>
          <a:solidFill>
            <a:srgbClr val="3C569A">
              <a:alpha val="4941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INFORMATION COMMUNICATION TECHNOLOGIES &amp; DIGITAL MEDIA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A907B-F3C8-6F47-B575-7AEAE5A1B446}"/>
              </a:ext>
            </a:extLst>
          </p:cNvPr>
          <p:cNvSpPr txBox="1"/>
          <p:nvPr/>
        </p:nvSpPr>
        <p:spPr>
          <a:xfrm>
            <a:off x="241834" y="2180245"/>
            <a:ext cx="3137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223365"/>
                </a:solidFill>
                <a:latin typeface="Trebuchet MS" panose="020B0703020202090204" pitchFamily="34" charset="0"/>
              </a:rPr>
              <a:t>San Diego County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3F5EF4-8867-8C44-A537-AE3A97D37E9F}"/>
              </a:ext>
            </a:extLst>
          </p:cNvPr>
          <p:cNvSpPr/>
          <p:nvPr/>
        </p:nvSpPr>
        <p:spPr>
          <a:xfrm>
            <a:off x="597912" y="2758108"/>
            <a:ext cx="2144486" cy="2064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93ED-B5C0-A24F-8AC7-FBFAACEC9E4E}"/>
              </a:ext>
            </a:extLst>
          </p:cNvPr>
          <p:cNvSpPr txBox="1"/>
          <p:nvPr/>
        </p:nvSpPr>
        <p:spPr>
          <a:xfrm>
            <a:off x="815769" y="3282408"/>
            <a:ext cx="17087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48,467</a:t>
            </a:r>
          </a:p>
          <a:p>
            <a:pPr algn="ctr"/>
            <a:r>
              <a:rPr lang="en-US" sz="3000" dirty="0"/>
              <a:t>JOBS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6E6B607-8A98-8340-A36F-464FB41B3FFE}"/>
              </a:ext>
            </a:extLst>
          </p:cNvPr>
          <p:cNvSpPr/>
          <p:nvPr/>
        </p:nvSpPr>
        <p:spPr>
          <a:xfrm>
            <a:off x="815769" y="4296775"/>
            <a:ext cx="1708771" cy="774672"/>
          </a:xfrm>
          <a:prstGeom prst="triangle">
            <a:avLst/>
          </a:prstGeom>
          <a:solidFill>
            <a:srgbClr val="202D50"/>
          </a:solidFill>
          <a:ln>
            <a:solidFill>
              <a:srgbClr val="202D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0559D-11AD-3E49-B7D6-EBE047294F29}"/>
              </a:ext>
            </a:extLst>
          </p:cNvPr>
          <p:cNvSpPr txBox="1"/>
          <p:nvPr/>
        </p:nvSpPr>
        <p:spPr>
          <a:xfrm>
            <a:off x="434133" y="5192486"/>
            <a:ext cx="2526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C8D233"/>
                </a:solidFill>
              </a:rPr>
              <a:t>11% </a:t>
            </a:r>
          </a:p>
          <a:p>
            <a:pPr algn="ctr"/>
            <a:r>
              <a:rPr lang="en-US" dirty="0"/>
              <a:t>GROWTH (2019-2024)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8186B4-FAC9-CB45-A03F-D87B551C076F}"/>
              </a:ext>
            </a:extLst>
          </p:cNvPr>
          <p:cNvSpPr txBox="1"/>
          <p:nvPr/>
        </p:nvSpPr>
        <p:spPr>
          <a:xfrm>
            <a:off x="3378926" y="2144927"/>
            <a:ext cx="552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 Top Jobs (A.A./A.S. or B.A./B.S.)</a:t>
            </a:r>
            <a:endParaRPr lang="en-US" sz="1900" dirty="0">
              <a:solidFill>
                <a:srgbClr val="223365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71A15D9-3F71-ED44-9170-12884C736977}"/>
              </a:ext>
            </a:extLst>
          </p:cNvPr>
          <p:cNvGraphicFramePr>
            <a:graphicFrameLocks noGrp="1"/>
          </p:cNvGraphicFramePr>
          <p:nvPr/>
        </p:nvGraphicFramePr>
        <p:xfrm>
          <a:off x="3378926" y="2658840"/>
          <a:ext cx="5346179" cy="3791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331">
                  <a:extLst>
                    <a:ext uri="{9D8B030D-6E8A-4147-A177-3AD203B41FA5}">
                      <a16:colId xmlns:a16="http://schemas.microsoft.com/office/drawing/2014/main" val="3023310402"/>
                    </a:ext>
                  </a:extLst>
                </a:gridCol>
                <a:gridCol w="825903">
                  <a:extLst>
                    <a:ext uri="{9D8B030D-6E8A-4147-A177-3AD203B41FA5}">
                      <a16:colId xmlns:a16="http://schemas.microsoft.com/office/drawing/2014/main" val="3645689165"/>
                    </a:ext>
                  </a:extLst>
                </a:gridCol>
                <a:gridCol w="779945">
                  <a:extLst>
                    <a:ext uri="{9D8B030D-6E8A-4147-A177-3AD203B41FA5}">
                      <a16:colId xmlns:a16="http://schemas.microsoft.com/office/drawing/2014/main" val="783474942"/>
                    </a:ext>
                  </a:extLst>
                </a:gridCol>
              </a:tblGrid>
              <a:tr h="65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Occupational Title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Average Annual Job Openings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(2020-2025)</a:t>
                      </a: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Entry-Level Earnings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8943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Developers and Software Quality Assurance Analysts and Testers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717287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Occupations, All Other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201741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Systems Analysts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2357975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and Information Systems Managers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$60.92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1870284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User Support Specialists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8372960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and Computer Systems Administrators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414901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Relations Specialists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$22.96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2804023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Developers and Digital Interface Designers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505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77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0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8D233"/>
                </a:solidFill>
                <a:latin typeface="Trebuchet MS" panose="020B0603020202020204" pitchFamily="34" charset="0"/>
              </a:rPr>
              <a:t>IN-DEMAND JOBS</a:t>
            </a:r>
            <a:endParaRPr lang="en-US" sz="2800" dirty="0">
              <a:solidFill>
                <a:srgbClr val="C8D23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DBA68-B34A-2A46-84C2-FCDFEC5D4BA4}"/>
              </a:ext>
            </a:extLst>
          </p:cNvPr>
          <p:cNvSpPr/>
          <p:nvPr/>
        </p:nvSpPr>
        <p:spPr>
          <a:xfrm>
            <a:off x="434133" y="943838"/>
            <a:ext cx="8290972" cy="1140652"/>
          </a:xfrm>
          <a:prstGeom prst="rect">
            <a:avLst/>
          </a:prstGeom>
          <a:solidFill>
            <a:srgbClr val="3C569A">
              <a:alpha val="4941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rebuchet MS" panose="020B0603020202020204" pitchFamily="34" charset="0"/>
              </a:rPr>
              <a:t>HEALTH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A907B-F3C8-6F47-B575-7AEAE5A1B446}"/>
              </a:ext>
            </a:extLst>
          </p:cNvPr>
          <p:cNvSpPr txBox="1"/>
          <p:nvPr/>
        </p:nvSpPr>
        <p:spPr>
          <a:xfrm>
            <a:off x="241834" y="2180245"/>
            <a:ext cx="3137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223365"/>
                </a:solidFill>
                <a:latin typeface="Trebuchet MS" panose="020B0703020202090204" pitchFamily="34" charset="0"/>
              </a:rPr>
              <a:t>San Diego County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3F5EF4-8867-8C44-A537-AE3A97D37E9F}"/>
              </a:ext>
            </a:extLst>
          </p:cNvPr>
          <p:cNvSpPr/>
          <p:nvPr/>
        </p:nvSpPr>
        <p:spPr>
          <a:xfrm>
            <a:off x="597912" y="2758108"/>
            <a:ext cx="2144486" cy="2064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93ED-B5C0-A24F-8AC7-FBFAACEC9E4E}"/>
              </a:ext>
            </a:extLst>
          </p:cNvPr>
          <p:cNvSpPr txBox="1"/>
          <p:nvPr/>
        </p:nvSpPr>
        <p:spPr>
          <a:xfrm>
            <a:off x="815769" y="3282408"/>
            <a:ext cx="17087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140,788</a:t>
            </a:r>
          </a:p>
          <a:p>
            <a:pPr algn="ctr"/>
            <a:r>
              <a:rPr lang="en-US" sz="3000" dirty="0"/>
              <a:t>JOBS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6E6B607-8A98-8340-A36F-464FB41B3FFE}"/>
              </a:ext>
            </a:extLst>
          </p:cNvPr>
          <p:cNvSpPr/>
          <p:nvPr/>
        </p:nvSpPr>
        <p:spPr>
          <a:xfrm>
            <a:off x="815769" y="4296775"/>
            <a:ext cx="1708771" cy="774672"/>
          </a:xfrm>
          <a:prstGeom prst="triangle">
            <a:avLst/>
          </a:prstGeom>
          <a:solidFill>
            <a:srgbClr val="202D50"/>
          </a:solidFill>
          <a:ln>
            <a:solidFill>
              <a:srgbClr val="202D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0559D-11AD-3E49-B7D6-EBE047294F29}"/>
              </a:ext>
            </a:extLst>
          </p:cNvPr>
          <p:cNvSpPr txBox="1"/>
          <p:nvPr/>
        </p:nvSpPr>
        <p:spPr>
          <a:xfrm>
            <a:off x="434133" y="5192486"/>
            <a:ext cx="2526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C8D233"/>
                </a:solidFill>
              </a:rPr>
              <a:t>13% </a:t>
            </a:r>
          </a:p>
          <a:p>
            <a:pPr algn="ctr"/>
            <a:r>
              <a:rPr lang="en-US" dirty="0"/>
              <a:t>GROWTH (2019-2024)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8186B4-FAC9-CB45-A03F-D87B551C076F}"/>
              </a:ext>
            </a:extLst>
          </p:cNvPr>
          <p:cNvSpPr txBox="1"/>
          <p:nvPr/>
        </p:nvSpPr>
        <p:spPr>
          <a:xfrm>
            <a:off x="3378926" y="2144927"/>
            <a:ext cx="5523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 Top Jobs (A.A./A.S. or B.A./B.S.)</a:t>
            </a:r>
            <a:endParaRPr lang="en-US" sz="1900" dirty="0">
              <a:solidFill>
                <a:srgbClr val="223365"/>
              </a:solidFill>
              <a:latin typeface="Trebuchet MS" panose="020B070302020209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464D564-0DB3-EE4B-93CB-9678D04DFEC6}"/>
              </a:ext>
            </a:extLst>
          </p:cNvPr>
          <p:cNvGraphicFramePr>
            <a:graphicFrameLocks noGrp="1"/>
          </p:cNvGraphicFramePr>
          <p:nvPr/>
        </p:nvGraphicFramePr>
        <p:xfrm>
          <a:off x="3378926" y="2658840"/>
          <a:ext cx="5346179" cy="3791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331">
                  <a:extLst>
                    <a:ext uri="{9D8B030D-6E8A-4147-A177-3AD203B41FA5}">
                      <a16:colId xmlns:a16="http://schemas.microsoft.com/office/drawing/2014/main" val="3023310402"/>
                    </a:ext>
                  </a:extLst>
                </a:gridCol>
                <a:gridCol w="825903">
                  <a:extLst>
                    <a:ext uri="{9D8B030D-6E8A-4147-A177-3AD203B41FA5}">
                      <a16:colId xmlns:a16="http://schemas.microsoft.com/office/drawing/2014/main" val="3645689165"/>
                    </a:ext>
                  </a:extLst>
                </a:gridCol>
                <a:gridCol w="779945">
                  <a:extLst>
                    <a:ext uri="{9D8B030D-6E8A-4147-A177-3AD203B41FA5}">
                      <a16:colId xmlns:a16="http://schemas.microsoft.com/office/drawing/2014/main" val="783474942"/>
                    </a:ext>
                  </a:extLst>
                </a:gridCol>
              </a:tblGrid>
              <a:tr h="6532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Occupational Title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Average Annual Job Openings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(2020-2025)</a:t>
                      </a: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Entry-Level Earnings</a:t>
                      </a:r>
                      <a:endParaRPr lang="en-US" sz="1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8943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Registered Nurses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1,727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$41.17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717287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Clinical Laboratory Technologists and Technicians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$18.01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201741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Social and Community Service Managers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$27.44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2357975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Physical Therapist Assistants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$40.75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1870284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Radiologic Technologists and Technicians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$57.78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8372960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Dental Hygienists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$43.83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4414901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Respiratory Therapists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$33.56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2804023"/>
                  </a:ext>
                </a:extLst>
              </a:tr>
              <a:tr h="3875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Occupational Therapy Assistants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$23.81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7505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12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F261-3F5C-5043-8004-C189258AA135}"/>
              </a:ext>
            </a:extLst>
          </p:cNvPr>
          <p:cNvSpPr/>
          <p:nvPr/>
        </p:nvSpPr>
        <p:spPr>
          <a:xfrm>
            <a:off x="0" y="10467"/>
            <a:ext cx="9159240" cy="857252"/>
          </a:xfrm>
          <a:prstGeom prst="rect">
            <a:avLst/>
          </a:prstGeom>
          <a:solidFill>
            <a:srgbClr val="202D50"/>
          </a:solidFill>
          <a:ln>
            <a:solidFill>
              <a:srgbClr val="202D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8D233"/>
                </a:solidFill>
                <a:latin typeface="Trebuchet MS" panose="020B0603020202020204" pitchFamily="34" charset="0"/>
              </a:rPr>
              <a:t>MIDDLE-SKILL JOBS ARE GROWING</a:t>
            </a:r>
            <a:endParaRPr lang="en-US" sz="3000" dirty="0">
              <a:solidFill>
                <a:srgbClr val="C8D23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ADBA68-B34A-2A46-84C2-FCDFEC5D4BA4}"/>
              </a:ext>
            </a:extLst>
          </p:cNvPr>
          <p:cNvSpPr/>
          <p:nvPr/>
        </p:nvSpPr>
        <p:spPr>
          <a:xfrm>
            <a:off x="434133" y="943838"/>
            <a:ext cx="8290972" cy="1140652"/>
          </a:xfrm>
          <a:prstGeom prst="rect">
            <a:avLst/>
          </a:prstGeom>
          <a:solidFill>
            <a:srgbClr val="3C569A">
              <a:alpha val="4941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1"/>
                </a:solidFill>
                <a:ea typeface="ＭＳ Ｐゴシック" pitchFamily="34" charset="-128"/>
              </a:rPr>
              <a:t>Middle-skill jobs require more than a high school diploma but less than a four-year degree.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DA907B-F3C8-6F47-B575-7AEAE5A1B446}"/>
              </a:ext>
            </a:extLst>
          </p:cNvPr>
          <p:cNvSpPr txBox="1"/>
          <p:nvPr/>
        </p:nvSpPr>
        <p:spPr>
          <a:xfrm>
            <a:off x="241834" y="2180245"/>
            <a:ext cx="3137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223365"/>
                </a:solidFill>
                <a:latin typeface="Trebuchet MS" panose="020B0703020202090204" pitchFamily="34" charset="0"/>
              </a:rPr>
              <a:t>San Diego County</a:t>
            </a:r>
            <a:r>
              <a:rPr lang="en-US" sz="2100" b="1">
                <a:solidFill>
                  <a:srgbClr val="223365"/>
                </a:solidFill>
                <a:latin typeface="Trebuchet MS" panose="020B0703020202090204" pitchFamily="34" charset="0"/>
              </a:rPr>
              <a:t>, 2019</a:t>
            </a:r>
            <a:endParaRPr lang="en-US" sz="2100" b="1" dirty="0">
              <a:solidFill>
                <a:srgbClr val="223365"/>
              </a:solidFill>
              <a:latin typeface="Trebuchet MS" panose="020B070302020209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3F5EF4-8867-8C44-A537-AE3A97D37E9F}"/>
              </a:ext>
            </a:extLst>
          </p:cNvPr>
          <p:cNvSpPr/>
          <p:nvPr/>
        </p:nvSpPr>
        <p:spPr>
          <a:xfrm>
            <a:off x="597912" y="2758108"/>
            <a:ext cx="2144486" cy="20642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993ED-B5C0-A24F-8AC7-FBFAACEC9E4E}"/>
              </a:ext>
            </a:extLst>
          </p:cNvPr>
          <p:cNvSpPr txBox="1"/>
          <p:nvPr/>
        </p:nvSpPr>
        <p:spPr>
          <a:xfrm>
            <a:off x="815769" y="3282408"/>
            <a:ext cx="170877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1.7 M</a:t>
            </a:r>
          </a:p>
          <a:p>
            <a:pPr algn="ctr"/>
            <a:r>
              <a:rPr lang="en-US" sz="3000" dirty="0"/>
              <a:t>JOBS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6E6B607-8A98-8340-A36F-464FB41B3FFE}"/>
              </a:ext>
            </a:extLst>
          </p:cNvPr>
          <p:cNvSpPr/>
          <p:nvPr/>
        </p:nvSpPr>
        <p:spPr>
          <a:xfrm>
            <a:off x="815769" y="4296775"/>
            <a:ext cx="1708771" cy="774672"/>
          </a:xfrm>
          <a:prstGeom prst="triangle">
            <a:avLst/>
          </a:prstGeom>
          <a:solidFill>
            <a:srgbClr val="202D50"/>
          </a:solidFill>
          <a:ln>
            <a:solidFill>
              <a:srgbClr val="202D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0559D-11AD-3E49-B7D6-EBE047294F29}"/>
              </a:ext>
            </a:extLst>
          </p:cNvPr>
          <p:cNvSpPr txBox="1"/>
          <p:nvPr/>
        </p:nvSpPr>
        <p:spPr>
          <a:xfrm>
            <a:off x="434133" y="5192486"/>
            <a:ext cx="2526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solidFill>
                  <a:srgbClr val="C8D233"/>
                </a:solidFill>
              </a:rPr>
              <a:t>38 % </a:t>
            </a:r>
          </a:p>
          <a:p>
            <a:pPr algn="ctr"/>
            <a:r>
              <a:rPr lang="en-US" dirty="0"/>
              <a:t>MIDDLE SKILL JOBS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8186B4-FAC9-CB45-A03F-D87B551C076F}"/>
              </a:ext>
            </a:extLst>
          </p:cNvPr>
          <p:cNvSpPr txBox="1"/>
          <p:nvPr/>
        </p:nvSpPr>
        <p:spPr>
          <a:xfrm>
            <a:off x="3378926" y="2144927"/>
            <a:ext cx="55232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223365"/>
                </a:solidFill>
                <a:latin typeface="Trebuchet MS" panose="020B0703020202090204" pitchFamily="34" charset="0"/>
              </a:rPr>
              <a:t>Top Middle Skill Jobs (A.S.), 2020-2025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8617AB2-A5D9-354E-9FA5-7D718F2243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62009"/>
              </p:ext>
            </p:extLst>
          </p:nvPr>
        </p:nvGraphicFramePr>
        <p:xfrm>
          <a:off x="3378926" y="2594716"/>
          <a:ext cx="5346179" cy="3889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7238">
                  <a:extLst>
                    <a:ext uri="{9D8B030D-6E8A-4147-A177-3AD203B41FA5}">
                      <a16:colId xmlns:a16="http://schemas.microsoft.com/office/drawing/2014/main" val="3023310402"/>
                    </a:ext>
                  </a:extLst>
                </a:gridCol>
                <a:gridCol w="694701">
                  <a:extLst>
                    <a:ext uri="{9D8B030D-6E8A-4147-A177-3AD203B41FA5}">
                      <a16:colId xmlns:a16="http://schemas.microsoft.com/office/drawing/2014/main" val="3645689165"/>
                    </a:ext>
                  </a:extLst>
                </a:gridCol>
                <a:gridCol w="875927">
                  <a:extLst>
                    <a:ext uri="{9D8B030D-6E8A-4147-A177-3AD203B41FA5}">
                      <a16:colId xmlns:a16="http://schemas.microsoft.com/office/drawing/2014/main" val="2227295907"/>
                    </a:ext>
                  </a:extLst>
                </a:gridCol>
                <a:gridCol w="674566">
                  <a:extLst>
                    <a:ext uri="{9D8B030D-6E8A-4147-A177-3AD203B41FA5}">
                      <a16:colId xmlns:a16="http://schemas.microsoft.com/office/drawing/2014/main" val="2218609969"/>
                    </a:ext>
                  </a:extLst>
                </a:gridCol>
                <a:gridCol w="553747">
                  <a:extLst>
                    <a:ext uri="{9D8B030D-6E8A-4147-A177-3AD203B41FA5}">
                      <a16:colId xmlns:a16="http://schemas.microsoft.com/office/drawing/2014/main" val="783474942"/>
                    </a:ext>
                  </a:extLst>
                </a:gridCol>
              </a:tblGrid>
              <a:tr h="703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Occupational Title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Average Annual Job Openings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(2020-2025)</a:t>
                      </a: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Typical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Entry-Level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Work Experience Required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Entry-Level Earnings</a:t>
                      </a:r>
                      <a:endParaRPr lang="en-US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w Cen MT" panose="020B0602020104020603" pitchFamily="34" charset="77"/>
                        <a:cs typeface="Times New Roman" panose="02020603050405020304" pitchFamily="18" charset="0"/>
                      </a:endParaRPr>
                    </a:p>
                  </a:txBody>
                  <a:tcPr marL="61339" marR="6133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28943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Paralegals and Legal Assistants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346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$25.54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4897036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Electrical and Electronic Engineering Technologists and Technicians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276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$26.38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7717287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Veterinary Technologists and Technicians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156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$17.87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4730291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Therapist Assistants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$23.82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3440946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 Resources Assistants, Except Payroll and Timekeeping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$18.29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8309993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Architectural and Civil Drafters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$26.50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278538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Radiologic Technologists and Technicians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$28.30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0546042"/>
                  </a:ext>
                </a:extLst>
              </a:tr>
              <a:tr h="3982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Avionics Technicians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Associate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+mn-lt"/>
                        </a:rPr>
                        <a:t>$29.56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71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70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36504</TotalTime>
  <Words>698</Words>
  <Application>Microsoft Macintosh PowerPoint</Application>
  <PresentationFormat>On-screen Show (4:3)</PresentationFormat>
  <Paragraphs>240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Trebuchet MS</vt:lpstr>
      <vt:lpstr>Tw Cen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Career Development Continuum</vt:lpstr>
      <vt:lpstr>Links</vt:lpstr>
    </vt:vector>
  </TitlesOfParts>
  <Company>San Diego Workforce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TKN</dc:creator>
  <cp:lastModifiedBy>Priscilla Fernandez</cp:lastModifiedBy>
  <cp:revision>1418</cp:revision>
  <cp:lastPrinted>2018-01-29T23:27:31Z</cp:lastPrinted>
  <dcterms:created xsi:type="dcterms:W3CDTF">2015-04-09T19:37:31Z</dcterms:created>
  <dcterms:modified xsi:type="dcterms:W3CDTF">2021-05-14T17:22:52Z</dcterms:modified>
</cp:coreProperties>
</file>