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8"/>
  </p:notesMasterIdLst>
  <p:sldIdLst>
    <p:sldId id="256" r:id="rId2"/>
    <p:sldId id="398" r:id="rId3"/>
    <p:sldId id="397" r:id="rId4"/>
    <p:sldId id="396" r:id="rId5"/>
    <p:sldId id="288" r:id="rId6"/>
    <p:sldId id="276"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orbel" panose="020B0503020204020204" pitchFamily="34" charset="0"/>
      <p:regular r:id="rId13"/>
      <p:bold r:id="rId14"/>
      <p:italic r:id="rId15"/>
      <p:boldItalic r:id="rId16"/>
    </p:embeddedFont>
    <p:embeddedFont>
      <p:font typeface="Merriweather Sans" panose="020B0604020202020204" charset="0"/>
      <p:regular r:id="rId17"/>
      <p:bold r:id="rId18"/>
      <p:italic r:id="rId19"/>
      <p:boldItalic r:id="rId20"/>
    </p:embeddedFont>
    <p:embeddedFont>
      <p:font typeface="Script MT Bold" panose="03040602040607080904" pitchFamily="66" charset="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i95c7ZWpP6FPgYQAcoQwM2T898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180C4B-AE08-4F26-A42F-93B903B93D78}">
  <a:tblStyle styleId="{8E180C4B-AE08-4F26-A42F-93B903B93D7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9" d="100"/>
          <a:sy n="79" d="100"/>
        </p:scale>
        <p:origin x="3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80"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3.fntdata"/><Relationship Id="rId8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82"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62164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418615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479992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104646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12821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841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980068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092142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438282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703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82964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15647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981177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09579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5403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8459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38313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1806940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
          <p:cNvSpPr txBox="1">
            <a:spLocks noGrp="1"/>
          </p:cNvSpPr>
          <p:nvPr>
            <p:ph type="ctrTitle"/>
          </p:nvPr>
        </p:nvSpPr>
        <p:spPr>
          <a:xfrm>
            <a:off x="1451434" y="4093240"/>
            <a:ext cx="10398379" cy="1989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68ADFF"/>
              </a:buClr>
              <a:buSzPts val="1400"/>
              <a:buNone/>
            </a:pPr>
            <a:r>
              <a:rPr lang="en-US" b="1" i="0" u="none" strike="noStrike" cap="none" dirty="0">
                <a:solidFill>
                  <a:schemeClr val="accent1">
                    <a:lumMod val="75000"/>
                  </a:schemeClr>
                </a:solidFill>
                <a:latin typeface="Merriweather Sans"/>
                <a:ea typeface="Merriweather Sans"/>
                <a:cs typeface="Merriweather Sans"/>
                <a:sym typeface="Merriweather Sans"/>
              </a:rPr>
              <a:t>Eastlake High School</a:t>
            </a:r>
            <a:br>
              <a:rPr lang="en-US" sz="7200" b="1" i="0" u="none" strike="noStrike" cap="none" dirty="0">
                <a:solidFill>
                  <a:srgbClr val="FF9900"/>
                </a:solidFill>
                <a:latin typeface="Merriweather Sans"/>
                <a:ea typeface="Merriweather Sans"/>
                <a:cs typeface="Merriweather Sans"/>
                <a:sym typeface="Merriweather Sans"/>
              </a:rPr>
            </a:br>
            <a:br>
              <a:rPr lang="en-US" b="1" dirty="0">
                <a:solidFill>
                  <a:srgbClr val="FF9900"/>
                </a:solidFill>
                <a:latin typeface="Merriweather Sans"/>
                <a:ea typeface="Merriweather Sans"/>
                <a:cs typeface="Merriweather Sans"/>
                <a:sym typeface="Merriweather Sans"/>
              </a:rPr>
            </a:br>
            <a:endParaRPr dirty="0">
              <a:solidFill>
                <a:srgbClr val="002060"/>
              </a:solidFill>
            </a:endParaRPr>
          </a:p>
        </p:txBody>
      </p:sp>
      <p:pic>
        <p:nvPicPr>
          <p:cNvPr id="2050" name="Picture 2" descr="Back to website home page">
            <a:extLst>
              <a:ext uri="{FF2B5EF4-FFF2-40B4-BE49-F238E27FC236}">
                <a16:creationId xmlns:a16="http://schemas.microsoft.com/office/drawing/2014/main" id="{17F7726A-8873-4808-8E59-D1FA76930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98" y="407650"/>
            <a:ext cx="23050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4248035-D3AD-4353-8579-05138CE14C43}"/>
              </a:ext>
            </a:extLst>
          </p:cNvPr>
          <p:cNvPicPr>
            <a:picLocks noChangeAspect="1"/>
          </p:cNvPicPr>
          <p:nvPr/>
        </p:nvPicPr>
        <p:blipFill>
          <a:blip r:embed="rId4"/>
          <a:stretch>
            <a:fillRect/>
          </a:stretch>
        </p:blipFill>
        <p:spPr>
          <a:xfrm>
            <a:off x="9043415" y="4387328"/>
            <a:ext cx="2292257" cy="7004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CBFE-A57E-4305-A8E4-B8D70AAF191D}"/>
              </a:ext>
            </a:extLst>
          </p:cNvPr>
          <p:cNvSpPr>
            <a:spLocks noGrp="1"/>
          </p:cNvSpPr>
          <p:nvPr>
            <p:ph type="title"/>
          </p:nvPr>
        </p:nvSpPr>
        <p:spPr>
          <a:xfrm>
            <a:off x="-856553" y="-158538"/>
            <a:ext cx="10018713" cy="1752599"/>
          </a:xfrm>
        </p:spPr>
        <p:txBody>
          <a:bodyPr/>
          <a:lstStyle/>
          <a:p>
            <a:r>
              <a:rPr lang="en-US" dirty="0" err="1">
                <a:latin typeface="Script MT Bold" panose="03040602040607080904" pitchFamily="66" charset="0"/>
              </a:rPr>
              <a:t>Thrively</a:t>
            </a:r>
            <a:br>
              <a:rPr lang="en-US" dirty="0">
                <a:latin typeface="Script MT Bold" panose="03040602040607080904" pitchFamily="66" charset="0"/>
              </a:rPr>
            </a:br>
            <a:r>
              <a:rPr lang="en-US" dirty="0">
                <a:latin typeface="Script MT Bold" panose="03040602040607080904" pitchFamily="66" charset="0"/>
              </a:rPr>
              <a:t>Grades 9-11</a:t>
            </a:r>
          </a:p>
        </p:txBody>
      </p:sp>
      <p:sp>
        <p:nvSpPr>
          <p:cNvPr id="3" name="Content Placeholder 2">
            <a:extLst>
              <a:ext uri="{FF2B5EF4-FFF2-40B4-BE49-F238E27FC236}">
                <a16:creationId xmlns:a16="http://schemas.microsoft.com/office/drawing/2014/main" id="{052F8D37-CB01-4E0B-A3DC-C7E47F899E3D}"/>
              </a:ext>
            </a:extLst>
          </p:cNvPr>
          <p:cNvSpPr>
            <a:spLocks noGrp="1"/>
          </p:cNvSpPr>
          <p:nvPr>
            <p:ph sz="half" idx="1"/>
          </p:nvPr>
        </p:nvSpPr>
        <p:spPr>
          <a:xfrm>
            <a:off x="1377696" y="2060449"/>
            <a:ext cx="5001671" cy="3730752"/>
          </a:xfrm>
        </p:spPr>
        <p:txBody>
          <a:bodyPr>
            <a:normAutofit lnSpcReduction="10000"/>
          </a:bodyPr>
          <a:lstStyle/>
          <a:p>
            <a:r>
              <a:rPr lang="en-US" dirty="0"/>
              <a:t>Created student account. Encouraged them to share their strengths and interests with parents/guardians.</a:t>
            </a:r>
          </a:p>
          <a:p>
            <a:r>
              <a:rPr lang="en-US" dirty="0"/>
              <a:t>Chose interests</a:t>
            </a:r>
          </a:p>
          <a:p>
            <a:r>
              <a:rPr lang="en-US" dirty="0"/>
              <a:t>Chose top 3 potential careers</a:t>
            </a:r>
          </a:p>
          <a:p>
            <a:r>
              <a:rPr lang="en-US" dirty="0"/>
              <a:t>Completed strength assessment</a:t>
            </a:r>
          </a:p>
          <a:p>
            <a:r>
              <a:rPr lang="en-US" dirty="0"/>
              <a:t>Explored top 5 strengths</a:t>
            </a:r>
          </a:p>
          <a:p>
            <a:r>
              <a:rPr lang="en-US" dirty="0"/>
              <a:t>Explored potential careers</a:t>
            </a:r>
          </a:p>
          <a:p>
            <a:r>
              <a:rPr lang="en-US" dirty="0"/>
              <a:t>Browsed through suggested activities</a:t>
            </a:r>
          </a:p>
          <a:p>
            <a:r>
              <a:rPr lang="en-US" dirty="0"/>
              <a:t>Met with counselor to review</a:t>
            </a:r>
          </a:p>
          <a:p>
            <a:endParaRPr lang="en-US" dirty="0"/>
          </a:p>
        </p:txBody>
      </p:sp>
      <p:pic>
        <p:nvPicPr>
          <p:cNvPr id="1026" name="Picture 2">
            <a:extLst>
              <a:ext uri="{FF2B5EF4-FFF2-40B4-BE49-F238E27FC236}">
                <a16:creationId xmlns:a16="http://schemas.microsoft.com/office/drawing/2014/main" id="{72D226C9-4552-4022-A3D0-0DDE674B2D0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95487" y="5305012"/>
            <a:ext cx="3858641" cy="13590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84B1EF-2D60-4B67-8D8E-1872E7011A8E}"/>
              </a:ext>
            </a:extLst>
          </p:cNvPr>
          <p:cNvPicPr>
            <a:picLocks noChangeAspect="1"/>
          </p:cNvPicPr>
          <p:nvPr/>
        </p:nvPicPr>
        <p:blipFill>
          <a:blip r:embed="rId3"/>
          <a:stretch>
            <a:fillRect/>
          </a:stretch>
        </p:blipFill>
        <p:spPr>
          <a:xfrm>
            <a:off x="6493667" y="3429000"/>
            <a:ext cx="4030408" cy="1834939"/>
          </a:xfrm>
          <a:prstGeom prst="rect">
            <a:avLst/>
          </a:prstGeom>
        </p:spPr>
      </p:pic>
      <p:pic>
        <p:nvPicPr>
          <p:cNvPr id="1028" name="Picture 4">
            <a:extLst>
              <a:ext uri="{FF2B5EF4-FFF2-40B4-BE49-F238E27FC236}">
                <a16:creationId xmlns:a16="http://schemas.microsoft.com/office/drawing/2014/main" id="{841870D6-60D5-4B1C-BB41-85448397E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134" y="1274757"/>
            <a:ext cx="3715513" cy="1925874"/>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Connector 6">
            <a:extLst>
              <a:ext uri="{FF2B5EF4-FFF2-40B4-BE49-F238E27FC236}">
                <a16:creationId xmlns:a16="http://schemas.microsoft.com/office/drawing/2014/main" id="{951E5622-8D5A-4EA8-95B4-2442F5EC6CF5}"/>
              </a:ext>
            </a:extLst>
          </p:cNvPr>
          <p:cNvSpPr/>
          <p:nvPr/>
        </p:nvSpPr>
        <p:spPr>
          <a:xfrm>
            <a:off x="8839200" y="1635134"/>
            <a:ext cx="438912" cy="4663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a:extLst>
              <a:ext uri="{FF2B5EF4-FFF2-40B4-BE49-F238E27FC236}">
                <a16:creationId xmlns:a16="http://schemas.microsoft.com/office/drawing/2014/main" id="{A25CCB8A-A575-4CED-8EAF-31B76CCCFD36}"/>
              </a:ext>
            </a:extLst>
          </p:cNvPr>
          <p:cNvSpPr/>
          <p:nvPr/>
        </p:nvSpPr>
        <p:spPr>
          <a:xfrm>
            <a:off x="9680448" y="1635134"/>
            <a:ext cx="438912" cy="1570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746FB78-F851-465C-B4A8-EC54407C29D7}"/>
              </a:ext>
            </a:extLst>
          </p:cNvPr>
          <p:cNvPicPr>
            <a:picLocks noChangeAspect="1"/>
          </p:cNvPicPr>
          <p:nvPr/>
        </p:nvPicPr>
        <p:blipFill>
          <a:blip r:embed="rId5"/>
          <a:stretch>
            <a:fillRect/>
          </a:stretch>
        </p:blipFill>
        <p:spPr>
          <a:xfrm>
            <a:off x="6721904" y="557414"/>
            <a:ext cx="1373583" cy="1834939"/>
          </a:xfrm>
          <a:prstGeom prst="rect">
            <a:avLst/>
          </a:prstGeom>
        </p:spPr>
      </p:pic>
    </p:spTree>
    <p:extLst>
      <p:ext uri="{BB962C8B-B14F-4D97-AF65-F5344CB8AC3E}">
        <p14:creationId xmlns:p14="http://schemas.microsoft.com/office/powerpoint/2010/main" val="369304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C5F6-CF16-4702-A188-5A8157597D38}"/>
              </a:ext>
            </a:extLst>
          </p:cNvPr>
          <p:cNvSpPr>
            <a:spLocks noGrp="1"/>
          </p:cNvSpPr>
          <p:nvPr>
            <p:ph type="title"/>
          </p:nvPr>
        </p:nvSpPr>
        <p:spPr>
          <a:xfrm>
            <a:off x="1484311" y="1"/>
            <a:ext cx="10018713" cy="1316736"/>
          </a:xfrm>
        </p:spPr>
        <p:txBody>
          <a:bodyPr>
            <a:normAutofit/>
          </a:bodyPr>
          <a:lstStyle/>
          <a:p>
            <a:r>
              <a:rPr lang="en-US" sz="6000" dirty="0">
                <a:latin typeface="Script MT Bold" panose="03040602040607080904" pitchFamily="66" charset="0"/>
              </a:rPr>
              <a:t>9</a:t>
            </a:r>
            <a:r>
              <a:rPr lang="en-US" sz="6000" baseline="30000" dirty="0">
                <a:latin typeface="Script MT Bold" panose="03040602040607080904" pitchFamily="66" charset="0"/>
              </a:rPr>
              <a:t>th</a:t>
            </a:r>
            <a:r>
              <a:rPr lang="en-US" sz="6000" dirty="0">
                <a:latin typeface="Script MT Bold" panose="03040602040607080904" pitchFamily="66" charset="0"/>
              </a:rPr>
              <a:t> Grade</a:t>
            </a:r>
          </a:p>
        </p:txBody>
      </p:sp>
      <p:sp>
        <p:nvSpPr>
          <p:cNvPr id="4" name="Content Placeholder 3">
            <a:extLst>
              <a:ext uri="{FF2B5EF4-FFF2-40B4-BE49-F238E27FC236}">
                <a16:creationId xmlns:a16="http://schemas.microsoft.com/office/drawing/2014/main" id="{CEC56109-4098-4468-BBE7-3B937A574641}"/>
              </a:ext>
            </a:extLst>
          </p:cNvPr>
          <p:cNvSpPr>
            <a:spLocks noGrp="1"/>
          </p:cNvSpPr>
          <p:nvPr>
            <p:ph sz="half" idx="2"/>
          </p:nvPr>
        </p:nvSpPr>
        <p:spPr>
          <a:xfrm>
            <a:off x="6607966" y="1450848"/>
            <a:ext cx="5303617" cy="4157472"/>
          </a:xfrm>
        </p:spPr>
        <p:txBody>
          <a:bodyPr>
            <a:normAutofit fontScale="92500"/>
          </a:bodyPr>
          <a:lstStyle/>
          <a:p>
            <a:r>
              <a:rPr lang="en-US" u="sng" dirty="0"/>
              <a:t>SPRING SEMESTER:</a:t>
            </a:r>
          </a:p>
          <a:p>
            <a:pPr lvl="1"/>
            <a:r>
              <a:rPr lang="en-US" dirty="0"/>
              <a:t>Lesson- Free to Be Me</a:t>
            </a:r>
          </a:p>
          <a:p>
            <a:pPr lvl="2"/>
            <a:r>
              <a:rPr lang="en-US" dirty="0"/>
              <a:t>What do you want the world to know about you? Who are you?</a:t>
            </a:r>
          </a:p>
          <a:p>
            <a:pPr lvl="1"/>
            <a:r>
              <a:rPr lang="en-US" dirty="0"/>
              <a:t>Focus: Self-Awareness</a:t>
            </a:r>
          </a:p>
          <a:p>
            <a:pPr lvl="1"/>
            <a:r>
              <a:rPr lang="en-US" dirty="0"/>
              <a:t>Video: My Truth. </a:t>
            </a:r>
            <a:r>
              <a:rPr lang="en-US" b="0" i="0" dirty="0">
                <a:solidFill>
                  <a:srgbClr val="333333"/>
                </a:solidFill>
                <a:effectLst/>
                <a:latin typeface="museo-sans"/>
              </a:rPr>
              <a:t>“I know where I'm going and I know the truth, and I don't have to be what you want me to be. I'm free to be what I want.” (Muhammad Ali) Ali was one of the most influential and successful athletes of all time. During his lifetime he was deeply affected by racism and other injustices, which made him even more determined to control his own life.</a:t>
            </a:r>
            <a:endParaRPr lang="en-US" dirty="0"/>
          </a:p>
          <a:p>
            <a:pPr lvl="1"/>
            <a:r>
              <a:rPr lang="en-US" dirty="0"/>
              <a:t>Journal Entry: Who are you? When do you feel you are the greatest? What should the world know about you? What do you want to accomplish in high school?</a:t>
            </a:r>
          </a:p>
        </p:txBody>
      </p:sp>
      <p:sp>
        <p:nvSpPr>
          <p:cNvPr id="5" name="Content Placeholder 2">
            <a:extLst>
              <a:ext uri="{FF2B5EF4-FFF2-40B4-BE49-F238E27FC236}">
                <a16:creationId xmlns:a16="http://schemas.microsoft.com/office/drawing/2014/main" id="{5C1CD895-9529-4ADA-AED4-BEA95E0977F7}"/>
              </a:ext>
            </a:extLst>
          </p:cNvPr>
          <p:cNvSpPr>
            <a:spLocks noGrp="1"/>
          </p:cNvSpPr>
          <p:nvPr>
            <p:ph sz="half" idx="1"/>
          </p:nvPr>
        </p:nvSpPr>
        <p:spPr>
          <a:xfrm>
            <a:off x="1304544" y="1316736"/>
            <a:ext cx="5074029" cy="3633216"/>
          </a:xfrm>
        </p:spPr>
        <p:txBody>
          <a:bodyPr>
            <a:normAutofit fontScale="92500"/>
          </a:bodyPr>
          <a:lstStyle/>
          <a:p>
            <a:r>
              <a:rPr lang="en-US" u="sng" dirty="0"/>
              <a:t>FALL SEMESTER</a:t>
            </a:r>
          </a:p>
          <a:p>
            <a:pPr lvl="1"/>
            <a:r>
              <a:rPr lang="en-US" dirty="0"/>
              <a:t>Lesson: Exploring Career Pathways</a:t>
            </a:r>
          </a:p>
          <a:p>
            <a:pPr lvl="1"/>
            <a:r>
              <a:rPr lang="en-US" dirty="0"/>
              <a:t>Focus: Follow interests related to their career aspirations and pathways.</a:t>
            </a:r>
          </a:p>
          <a:p>
            <a:pPr lvl="1"/>
            <a:r>
              <a:rPr lang="en-US" dirty="0"/>
              <a:t>Video: Get a jump on your careers?</a:t>
            </a:r>
          </a:p>
          <a:p>
            <a:pPr lvl="1"/>
            <a:r>
              <a:rPr lang="en-US" dirty="0"/>
              <a:t>Activity: Explore different pathways/careers.</a:t>
            </a:r>
          </a:p>
          <a:p>
            <a:pPr lvl="1"/>
            <a:r>
              <a:rPr lang="en-US" dirty="0"/>
              <a:t>Journal Entry: Reflect on what you learned after watching a career video. Why did you choose to watch this video? What three things will you take away from it?</a:t>
            </a:r>
          </a:p>
        </p:txBody>
      </p:sp>
      <p:pic>
        <p:nvPicPr>
          <p:cNvPr id="6" name="Picture 5">
            <a:extLst>
              <a:ext uri="{FF2B5EF4-FFF2-40B4-BE49-F238E27FC236}">
                <a16:creationId xmlns:a16="http://schemas.microsoft.com/office/drawing/2014/main" id="{AFC629D2-BE18-4C09-875B-22174D79B4AA}"/>
              </a:ext>
            </a:extLst>
          </p:cNvPr>
          <p:cNvPicPr>
            <a:picLocks noChangeAspect="1"/>
          </p:cNvPicPr>
          <p:nvPr/>
        </p:nvPicPr>
        <p:blipFill rotWithShape="1">
          <a:blip r:embed="rId2"/>
          <a:srcRect b="36260"/>
          <a:stretch/>
        </p:blipFill>
        <p:spPr>
          <a:xfrm>
            <a:off x="3432348" y="5425439"/>
            <a:ext cx="1933787" cy="1112519"/>
          </a:xfrm>
          <a:prstGeom prst="rect">
            <a:avLst/>
          </a:prstGeom>
        </p:spPr>
      </p:pic>
      <p:pic>
        <p:nvPicPr>
          <p:cNvPr id="8" name="Picture 7">
            <a:extLst>
              <a:ext uri="{FF2B5EF4-FFF2-40B4-BE49-F238E27FC236}">
                <a16:creationId xmlns:a16="http://schemas.microsoft.com/office/drawing/2014/main" id="{740D09BE-E24B-4F8B-B52A-27CA9D40BF43}"/>
              </a:ext>
            </a:extLst>
          </p:cNvPr>
          <p:cNvPicPr>
            <a:picLocks noChangeAspect="1"/>
          </p:cNvPicPr>
          <p:nvPr/>
        </p:nvPicPr>
        <p:blipFill>
          <a:blip r:embed="rId3"/>
          <a:stretch>
            <a:fillRect/>
          </a:stretch>
        </p:blipFill>
        <p:spPr>
          <a:xfrm>
            <a:off x="8510015" y="5611800"/>
            <a:ext cx="2028013" cy="1163903"/>
          </a:xfrm>
          <a:prstGeom prst="rect">
            <a:avLst/>
          </a:prstGeom>
        </p:spPr>
      </p:pic>
    </p:spTree>
    <p:extLst>
      <p:ext uri="{BB962C8B-B14F-4D97-AF65-F5344CB8AC3E}">
        <p14:creationId xmlns:p14="http://schemas.microsoft.com/office/powerpoint/2010/main" val="330789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8BB8-1CA5-4571-9BB1-BB1180FEA214}"/>
              </a:ext>
            </a:extLst>
          </p:cNvPr>
          <p:cNvSpPr>
            <a:spLocks noGrp="1"/>
          </p:cNvSpPr>
          <p:nvPr>
            <p:ph type="title"/>
          </p:nvPr>
        </p:nvSpPr>
        <p:spPr>
          <a:xfrm>
            <a:off x="1484310" y="12193"/>
            <a:ext cx="10018713" cy="1752599"/>
          </a:xfrm>
        </p:spPr>
        <p:txBody>
          <a:bodyPr>
            <a:normAutofit/>
          </a:bodyPr>
          <a:lstStyle/>
          <a:p>
            <a:r>
              <a:rPr lang="en-US" sz="6000" dirty="0">
                <a:latin typeface="Script MT Bold" panose="03040602040607080904" pitchFamily="66" charset="0"/>
              </a:rPr>
              <a:t>10</a:t>
            </a:r>
            <a:r>
              <a:rPr lang="en-US" sz="6000" baseline="30000" dirty="0">
                <a:latin typeface="Script MT Bold" panose="03040602040607080904" pitchFamily="66" charset="0"/>
              </a:rPr>
              <a:t>th</a:t>
            </a:r>
            <a:r>
              <a:rPr lang="en-US" sz="6000" dirty="0">
                <a:latin typeface="Script MT Bold" panose="03040602040607080904" pitchFamily="66" charset="0"/>
              </a:rPr>
              <a:t> Grade</a:t>
            </a:r>
          </a:p>
        </p:txBody>
      </p:sp>
      <p:sp>
        <p:nvSpPr>
          <p:cNvPr id="4" name="Content Placeholder 3">
            <a:extLst>
              <a:ext uri="{FF2B5EF4-FFF2-40B4-BE49-F238E27FC236}">
                <a16:creationId xmlns:a16="http://schemas.microsoft.com/office/drawing/2014/main" id="{298289CF-9EDF-47BF-85DF-1413881A503F}"/>
              </a:ext>
            </a:extLst>
          </p:cNvPr>
          <p:cNvSpPr>
            <a:spLocks noGrp="1"/>
          </p:cNvSpPr>
          <p:nvPr>
            <p:ph sz="half" idx="2"/>
          </p:nvPr>
        </p:nvSpPr>
        <p:spPr>
          <a:xfrm>
            <a:off x="6607966" y="1630680"/>
            <a:ext cx="5401153" cy="3977640"/>
          </a:xfrm>
        </p:spPr>
        <p:txBody>
          <a:bodyPr>
            <a:normAutofit fontScale="92500" lnSpcReduction="10000"/>
          </a:bodyPr>
          <a:lstStyle/>
          <a:p>
            <a:r>
              <a:rPr lang="en-US" u="sng" dirty="0"/>
              <a:t>SPRING SEMESTER:</a:t>
            </a:r>
          </a:p>
          <a:p>
            <a:pPr lvl="1"/>
            <a:r>
              <a:rPr lang="en-US" dirty="0"/>
              <a:t>Lesson: GRIT- a positive trait based on passion, perseverance, and motivation.</a:t>
            </a:r>
          </a:p>
          <a:p>
            <a:pPr lvl="1"/>
            <a:r>
              <a:rPr lang="en-US" dirty="0"/>
              <a:t>Focus: Persistence, passion, success</a:t>
            </a:r>
          </a:p>
          <a:p>
            <a:pPr lvl="2"/>
            <a:r>
              <a:rPr lang="en-US" dirty="0"/>
              <a:t>How do you become an expert in something? What is the secret to success? </a:t>
            </a:r>
            <a:r>
              <a:rPr lang="en-US" b="0" i="0" dirty="0">
                <a:effectLst/>
              </a:rPr>
              <a:t>It is not what you were born with or where you come from. It is YOUR persistence and determination to put 10,000 hours into your passion.</a:t>
            </a:r>
            <a:endParaRPr lang="en-US" dirty="0"/>
          </a:p>
          <a:p>
            <a:pPr lvl="1"/>
            <a:r>
              <a:rPr lang="en-US" dirty="0"/>
              <a:t>Video: 10,000 hours featuring Kyrie Irving</a:t>
            </a:r>
          </a:p>
          <a:p>
            <a:pPr lvl="1"/>
            <a:r>
              <a:rPr lang="en-US" dirty="0"/>
              <a:t>Journal Entry: Is there something you are passionate about where you can put in 10,000 hours? Do you believe you can be successful if you put in the effort? What is something you could put more effort into? What is one goal you can work towards and what do you need to do to accomplish that goal?</a:t>
            </a:r>
          </a:p>
        </p:txBody>
      </p:sp>
      <p:sp>
        <p:nvSpPr>
          <p:cNvPr id="5" name="Content Placeholder 2">
            <a:extLst>
              <a:ext uri="{FF2B5EF4-FFF2-40B4-BE49-F238E27FC236}">
                <a16:creationId xmlns:a16="http://schemas.microsoft.com/office/drawing/2014/main" id="{B3AFC8C8-D35D-45F2-98F6-C4865175C484}"/>
              </a:ext>
            </a:extLst>
          </p:cNvPr>
          <p:cNvSpPr>
            <a:spLocks noGrp="1"/>
          </p:cNvSpPr>
          <p:nvPr>
            <p:ph sz="half" idx="1"/>
          </p:nvPr>
        </p:nvSpPr>
        <p:spPr>
          <a:xfrm>
            <a:off x="1484313" y="1618488"/>
            <a:ext cx="4894262" cy="3124200"/>
          </a:xfrm>
        </p:spPr>
        <p:txBody>
          <a:bodyPr>
            <a:normAutofit fontScale="92500" lnSpcReduction="10000"/>
          </a:bodyPr>
          <a:lstStyle/>
          <a:p>
            <a:r>
              <a:rPr lang="en-US" u="sng" dirty="0"/>
              <a:t>FALL SEMESTER</a:t>
            </a:r>
          </a:p>
          <a:p>
            <a:pPr lvl="1"/>
            <a:r>
              <a:rPr lang="en-US" dirty="0"/>
              <a:t>Lesson: Exploring Career Pathways</a:t>
            </a:r>
          </a:p>
          <a:p>
            <a:pPr lvl="1"/>
            <a:r>
              <a:rPr lang="en-US" dirty="0"/>
              <a:t>Focus: Follow interests related to their career aspirations and pathways.</a:t>
            </a:r>
          </a:p>
          <a:p>
            <a:pPr lvl="1"/>
            <a:r>
              <a:rPr lang="en-US" dirty="0"/>
              <a:t>Video: Get a jump on your careers?</a:t>
            </a:r>
          </a:p>
          <a:p>
            <a:pPr lvl="1"/>
            <a:r>
              <a:rPr lang="en-US" dirty="0"/>
              <a:t>Activity: Explore different pathways/careers.</a:t>
            </a:r>
          </a:p>
          <a:p>
            <a:pPr lvl="1"/>
            <a:r>
              <a:rPr lang="en-US" dirty="0"/>
              <a:t>Journal Entry: Reflect on what you learned after watching a career video. Why did you choose to watch this video? What three things will you take away from it?</a:t>
            </a:r>
          </a:p>
        </p:txBody>
      </p:sp>
      <p:pic>
        <p:nvPicPr>
          <p:cNvPr id="6" name="Picture 5">
            <a:extLst>
              <a:ext uri="{FF2B5EF4-FFF2-40B4-BE49-F238E27FC236}">
                <a16:creationId xmlns:a16="http://schemas.microsoft.com/office/drawing/2014/main" id="{F1A8B926-832A-4B5B-B437-2E7A4B536DB3}"/>
              </a:ext>
            </a:extLst>
          </p:cNvPr>
          <p:cNvPicPr>
            <a:picLocks noChangeAspect="1"/>
          </p:cNvPicPr>
          <p:nvPr/>
        </p:nvPicPr>
        <p:blipFill rotWithShape="1">
          <a:blip r:embed="rId2"/>
          <a:srcRect b="36260"/>
          <a:stretch/>
        </p:blipFill>
        <p:spPr>
          <a:xfrm>
            <a:off x="3432348" y="5425439"/>
            <a:ext cx="1933787" cy="1112519"/>
          </a:xfrm>
          <a:prstGeom prst="rect">
            <a:avLst/>
          </a:prstGeom>
        </p:spPr>
      </p:pic>
      <p:pic>
        <p:nvPicPr>
          <p:cNvPr id="8" name="Picture 7">
            <a:extLst>
              <a:ext uri="{FF2B5EF4-FFF2-40B4-BE49-F238E27FC236}">
                <a16:creationId xmlns:a16="http://schemas.microsoft.com/office/drawing/2014/main" id="{A385FCAE-14F6-484F-9527-2AFB6948FA92}"/>
              </a:ext>
            </a:extLst>
          </p:cNvPr>
          <p:cNvPicPr>
            <a:picLocks noChangeAspect="1"/>
          </p:cNvPicPr>
          <p:nvPr/>
        </p:nvPicPr>
        <p:blipFill>
          <a:blip r:embed="rId3"/>
          <a:stretch>
            <a:fillRect/>
          </a:stretch>
        </p:blipFill>
        <p:spPr>
          <a:xfrm>
            <a:off x="9223355" y="5474208"/>
            <a:ext cx="1642828" cy="1347216"/>
          </a:xfrm>
          <a:prstGeom prst="rect">
            <a:avLst/>
          </a:prstGeom>
        </p:spPr>
      </p:pic>
    </p:spTree>
    <p:extLst>
      <p:ext uri="{BB962C8B-B14F-4D97-AF65-F5344CB8AC3E}">
        <p14:creationId xmlns:p14="http://schemas.microsoft.com/office/powerpoint/2010/main" val="32086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4280-1CBD-4F81-94B4-CD4989B14DB7}"/>
              </a:ext>
            </a:extLst>
          </p:cNvPr>
          <p:cNvSpPr>
            <a:spLocks noGrp="1"/>
          </p:cNvSpPr>
          <p:nvPr>
            <p:ph type="title"/>
          </p:nvPr>
        </p:nvSpPr>
        <p:spPr>
          <a:xfrm>
            <a:off x="1484310" y="436419"/>
            <a:ext cx="10018713" cy="935182"/>
          </a:xfrm>
        </p:spPr>
        <p:txBody>
          <a:bodyPr>
            <a:noAutofit/>
          </a:bodyPr>
          <a:lstStyle/>
          <a:p>
            <a:r>
              <a:rPr lang="en-US" sz="6000" dirty="0">
                <a:latin typeface="Script MT Bold" panose="03040602040607080904" pitchFamily="66" charset="0"/>
              </a:rPr>
              <a:t>11</a:t>
            </a:r>
            <a:r>
              <a:rPr lang="en-US" sz="6000" baseline="30000" dirty="0">
                <a:latin typeface="Script MT Bold" panose="03040602040607080904" pitchFamily="66" charset="0"/>
              </a:rPr>
              <a:t>th</a:t>
            </a:r>
            <a:r>
              <a:rPr lang="en-US" sz="6000" dirty="0">
                <a:latin typeface="Script MT Bold" panose="03040602040607080904" pitchFamily="66" charset="0"/>
              </a:rPr>
              <a:t> Grade</a:t>
            </a:r>
          </a:p>
        </p:txBody>
      </p:sp>
      <p:sp>
        <p:nvSpPr>
          <p:cNvPr id="3" name="Content Placeholder 2">
            <a:extLst>
              <a:ext uri="{FF2B5EF4-FFF2-40B4-BE49-F238E27FC236}">
                <a16:creationId xmlns:a16="http://schemas.microsoft.com/office/drawing/2014/main" id="{285737FF-EA17-41CC-80E7-CBE257C33896}"/>
              </a:ext>
            </a:extLst>
          </p:cNvPr>
          <p:cNvSpPr>
            <a:spLocks noGrp="1"/>
          </p:cNvSpPr>
          <p:nvPr>
            <p:ph sz="half" idx="1"/>
          </p:nvPr>
        </p:nvSpPr>
        <p:spPr>
          <a:xfrm>
            <a:off x="1484312" y="2020823"/>
            <a:ext cx="4895055" cy="3124201"/>
          </a:xfrm>
        </p:spPr>
        <p:txBody>
          <a:bodyPr>
            <a:normAutofit lnSpcReduction="10000"/>
          </a:bodyPr>
          <a:lstStyle/>
          <a:p>
            <a:r>
              <a:rPr lang="en-US" u="sng" dirty="0"/>
              <a:t>FALL SEMESTER</a:t>
            </a:r>
          </a:p>
          <a:p>
            <a:pPr lvl="1"/>
            <a:r>
              <a:rPr lang="en-US" dirty="0"/>
              <a:t>Lesson: Exploring Career Pathways</a:t>
            </a:r>
          </a:p>
          <a:p>
            <a:pPr lvl="1"/>
            <a:r>
              <a:rPr lang="en-US" dirty="0"/>
              <a:t>Focus: Follow interests related to their career aspirations and pathways.</a:t>
            </a:r>
          </a:p>
          <a:p>
            <a:pPr lvl="1"/>
            <a:r>
              <a:rPr lang="en-US" dirty="0"/>
              <a:t>Video: Get a jump on your careers?</a:t>
            </a:r>
          </a:p>
          <a:p>
            <a:pPr lvl="1"/>
            <a:r>
              <a:rPr lang="en-US" dirty="0"/>
              <a:t>Activity: Explore different pathways/careers.</a:t>
            </a:r>
          </a:p>
          <a:p>
            <a:pPr lvl="1"/>
            <a:r>
              <a:rPr lang="en-US" dirty="0"/>
              <a:t>Journal Entry: Reflect on what you learned after watching a career video. Why did you choose to watch this video? What three things will you take away from it?</a:t>
            </a:r>
          </a:p>
        </p:txBody>
      </p:sp>
      <p:sp>
        <p:nvSpPr>
          <p:cNvPr id="4" name="Content Placeholder 3">
            <a:extLst>
              <a:ext uri="{FF2B5EF4-FFF2-40B4-BE49-F238E27FC236}">
                <a16:creationId xmlns:a16="http://schemas.microsoft.com/office/drawing/2014/main" id="{B0ACA695-7E15-4A0E-B869-6AA7FF8050D1}"/>
              </a:ext>
            </a:extLst>
          </p:cNvPr>
          <p:cNvSpPr>
            <a:spLocks noGrp="1"/>
          </p:cNvSpPr>
          <p:nvPr>
            <p:ph sz="half" idx="2"/>
          </p:nvPr>
        </p:nvSpPr>
        <p:spPr>
          <a:xfrm>
            <a:off x="6607967" y="2167128"/>
            <a:ext cx="4895056" cy="3124200"/>
          </a:xfrm>
        </p:spPr>
        <p:txBody>
          <a:bodyPr>
            <a:normAutofit lnSpcReduction="10000"/>
          </a:bodyPr>
          <a:lstStyle/>
          <a:p>
            <a:r>
              <a:rPr lang="en-US" u="sng" dirty="0"/>
              <a:t>SPRING SEMSTER</a:t>
            </a:r>
          </a:p>
          <a:p>
            <a:pPr lvl="1"/>
            <a:r>
              <a:rPr lang="en-US" dirty="0"/>
              <a:t>Lesson: Success Is Not An Accident</a:t>
            </a:r>
          </a:p>
          <a:p>
            <a:pPr lvl="1"/>
            <a:r>
              <a:rPr lang="en-US" dirty="0"/>
              <a:t>Focus: Grit, Focus, Effort</a:t>
            </a:r>
          </a:p>
          <a:p>
            <a:pPr lvl="1"/>
            <a:r>
              <a:rPr lang="en-US" dirty="0"/>
              <a:t>Video: How did Stephen Curry become the MVP of the NBA?</a:t>
            </a:r>
          </a:p>
          <a:p>
            <a:pPr lvl="1"/>
            <a:r>
              <a:rPr lang="en-US" dirty="0"/>
              <a:t>Journal Entry: What is one goal or dream that you have for your future? Describe the work habits and character traits that you will need to show in order to make your dreams come true.</a:t>
            </a:r>
          </a:p>
          <a:p>
            <a:pPr lvl="2"/>
            <a:endParaRPr lang="en-US" dirty="0"/>
          </a:p>
          <a:p>
            <a:pPr lvl="1"/>
            <a:endParaRPr lang="en-US" dirty="0"/>
          </a:p>
        </p:txBody>
      </p:sp>
      <p:pic>
        <p:nvPicPr>
          <p:cNvPr id="6" name="Picture 5">
            <a:extLst>
              <a:ext uri="{FF2B5EF4-FFF2-40B4-BE49-F238E27FC236}">
                <a16:creationId xmlns:a16="http://schemas.microsoft.com/office/drawing/2014/main" id="{D6B78AED-458F-4B4E-9349-53DE1F860A18}"/>
              </a:ext>
            </a:extLst>
          </p:cNvPr>
          <p:cNvPicPr>
            <a:picLocks noChangeAspect="1"/>
          </p:cNvPicPr>
          <p:nvPr/>
        </p:nvPicPr>
        <p:blipFill>
          <a:blip r:embed="rId2"/>
          <a:stretch>
            <a:fillRect/>
          </a:stretch>
        </p:blipFill>
        <p:spPr>
          <a:xfrm>
            <a:off x="8387143" y="5317236"/>
            <a:ext cx="1952625" cy="1295400"/>
          </a:xfrm>
          <a:prstGeom prst="rect">
            <a:avLst/>
          </a:prstGeom>
        </p:spPr>
      </p:pic>
      <p:pic>
        <p:nvPicPr>
          <p:cNvPr id="7" name="Picture 6">
            <a:extLst>
              <a:ext uri="{FF2B5EF4-FFF2-40B4-BE49-F238E27FC236}">
                <a16:creationId xmlns:a16="http://schemas.microsoft.com/office/drawing/2014/main" id="{871FCEB8-9748-4DC0-BE91-17E7CFAED2A9}"/>
              </a:ext>
            </a:extLst>
          </p:cNvPr>
          <p:cNvPicPr>
            <a:picLocks noChangeAspect="1"/>
          </p:cNvPicPr>
          <p:nvPr/>
        </p:nvPicPr>
        <p:blipFill rotWithShape="1">
          <a:blip r:embed="rId3"/>
          <a:srcRect b="36260"/>
          <a:stretch/>
        </p:blipFill>
        <p:spPr>
          <a:xfrm>
            <a:off x="3651804" y="5425439"/>
            <a:ext cx="1933787" cy="1112519"/>
          </a:xfrm>
          <a:prstGeom prst="rect">
            <a:avLst/>
          </a:prstGeom>
        </p:spPr>
      </p:pic>
    </p:spTree>
    <p:extLst>
      <p:ext uri="{BB962C8B-B14F-4D97-AF65-F5344CB8AC3E}">
        <p14:creationId xmlns:p14="http://schemas.microsoft.com/office/powerpoint/2010/main" val="273271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idx="1"/>
          </p:nvPr>
        </p:nvSpPr>
        <p:spPr>
          <a:xfrm>
            <a:off x="2208628" y="1828800"/>
            <a:ext cx="8532523" cy="4663439"/>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ctr" rtl="0">
              <a:lnSpc>
                <a:spcPct val="90000"/>
              </a:lnSpc>
              <a:spcBef>
                <a:spcPts val="0"/>
              </a:spcBef>
              <a:spcAft>
                <a:spcPts val="0"/>
              </a:spcAft>
              <a:buClr>
                <a:schemeClr val="dk1"/>
              </a:buClr>
              <a:buSzPts val="2800"/>
              <a:buChar char="•"/>
            </a:pPr>
            <a:r>
              <a:rPr lang="en-US" sz="3200" dirty="0"/>
              <a:t>Students continue to explore potential career paths with videos and relevant activities.</a:t>
            </a:r>
          </a:p>
          <a:p>
            <a:pPr marL="228600" lvl="0" indent="-228600" algn="ctr" rtl="0">
              <a:lnSpc>
                <a:spcPct val="90000"/>
              </a:lnSpc>
              <a:spcBef>
                <a:spcPts val="0"/>
              </a:spcBef>
              <a:spcAft>
                <a:spcPts val="0"/>
              </a:spcAft>
              <a:buClr>
                <a:schemeClr val="dk1"/>
              </a:buClr>
              <a:buSzPts val="2800"/>
              <a:buChar char="•"/>
            </a:pPr>
            <a:endParaRPr sz="3200" dirty="0"/>
          </a:p>
          <a:p>
            <a:pPr marL="228600" lvl="0" indent="-228600" algn="ctr" rtl="0">
              <a:lnSpc>
                <a:spcPct val="90000"/>
              </a:lnSpc>
              <a:spcBef>
                <a:spcPts val="1000"/>
              </a:spcBef>
              <a:spcAft>
                <a:spcPts val="0"/>
              </a:spcAft>
              <a:buClr>
                <a:schemeClr val="dk1"/>
              </a:buClr>
              <a:buSzPts val="2800"/>
              <a:buChar char="•"/>
            </a:pPr>
            <a:r>
              <a:rPr lang="en-US" sz="3200" dirty="0"/>
              <a:t>Students continue to review the activities based on their individual strengths and interests. </a:t>
            </a:r>
          </a:p>
          <a:p>
            <a:pPr marL="228600" lvl="0" indent="-228600" algn="ctr" rtl="0">
              <a:lnSpc>
                <a:spcPct val="90000"/>
              </a:lnSpc>
              <a:spcBef>
                <a:spcPts val="1000"/>
              </a:spcBef>
              <a:spcAft>
                <a:spcPts val="0"/>
              </a:spcAft>
              <a:buClr>
                <a:schemeClr val="dk1"/>
              </a:buClr>
              <a:buSzPts val="2800"/>
              <a:buChar char="•"/>
            </a:pPr>
            <a:endParaRPr sz="3200" dirty="0"/>
          </a:p>
          <a:p>
            <a:pPr marL="228600" lvl="0" indent="-228600" algn="ctr" rtl="0">
              <a:lnSpc>
                <a:spcPct val="90000"/>
              </a:lnSpc>
              <a:spcBef>
                <a:spcPts val="1000"/>
              </a:spcBef>
              <a:spcAft>
                <a:spcPts val="0"/>
              </a:spcAft>
              <a:buClr>
                <a:schemeClr val="dk1"/>
              </a:buClr>
              <a:buSzPts val="2800"/>
              <a:buChar char="•"/>
            </a:pPr>
            <a:r>
              <a:rPr lang="en-US" sz="3200" dirty="0"/>
              <a:t>Students share their potential career paths and activities you can participate in with your counselor. </a:t>
            </a:r>
          </a:p>
          <a:p>
            <a:pPr marL="228600" lvl="0" indent="-228600" algn="ctr" rtl="0">
              <a:lnSpc>
                <a:spcPct val="90000"/>
              </a:lnSpc>
              <a:spcBef>
                <a:spcPts val="1000"/>
              </a:spcBef>
              <a:spcAft>
                <a:spcPts val="0"/>
              </a:spcAft>
              <a:buClr>
                <a:schemeClr val="dk1"/>
              </a:buClr>
              <a:buSzPts val="2800"/>
              <a:buChar char="•"/>
            </a:pPr>
            <a:endParaRPr lang="en-US" sz="3200" dirty="0"/>
          </a:p>
          <a:p>
            <a:pPr marL="228600" lvl="0" indent="-228600" algn="ctr" rtl="0">
              <a:lnSpc>
                <a:spcPct val="90000"/>
              </a:lnSpc>
              <a:spcBef>
                <a:spcPts val="1000"/>
              </a:spcBef>
              <a:spcAft>
                <a:spcPts val="0"/>
              </a:spcAft>
              <a:buClr>
                <a:schemeClr val="dk1"/>
              </a:buClr>
              <a:buSzPts val="2800"/>
              <a:buChar char="•"/>
            </a:pPr>
            <a:r>
              <a:rPr lang="en-US" sz="3200" dirty="0"/>
              <a:t>Students attend presentations led by various career speakers.</a:t>
            </a:r>
            <a:endParaRPr sz="3200" dirty="0"/>
          </a:p>
          <a:p>
            <a:pPr marL="228600" lvl="0" indent="-50800" algn="l" rtl="0">
              <a:lnSpc>
                <a:spcPct val="90000"/>
              </a:lnSpc>
              <a:spcBef>
                <a:spcPts val="1000"/>
              </a:spcBef>
              <a:spcAft>
                <a:spcPts val="0"/>
              </a:spcAft>
              <a:buClr>
                <a:schemeClr val="dk1"/>
              </a:buClr>
              <a:buSzPts val="2800"/>
              <a:buNone/>
            </a:pPr>
            <a:endParaRPr dirty="0"/>
          </a:p>
        </p:txBody>
      </p:sp>
      <p:sp>
        <p:nvSpPr>
          <p:cNvPr id="2" name="TextBox 1">
            <a:extLst>
              <a:ext uri="{FF2B5EF4-FFF2-40B4-BE49-F238E27FC236}">
                <a16:creationId xmlns:a16="http://schemas.microsoft.com/office/drawing/2014/main" id="{0EEBB554-ABDA-4972-B434-EC6835B37D89}"/>
              </a:ext>
            </a:extLst>
          </p:cNvPr>
          <p:cNvSpPr txBox="1"/>
          <p:nvPr/>
        </p:nvSpPr>
        <p:spPr>
          <a:xfrm>
            <a:off x="3823583" y="365760"/>
            <a:ext cx="4544834" cy="1015663"/>
          </a:xfrm>
          <a:prstGeom prst="rect">
            <a:avLst/>
          </a:prstGeom>
          <a:noFill/>
        </p:spPr>
        <p:txBody>
          <a:bodyPr wrap="none" rtlCol="0">
            <a:spAutoFit/>
          </a:bodyPr>
          <a:lstStyle/>
          <a:p>
            <a:r>
              <a:rPr lang="en-US" sz="6000" dirty="0">
                <a:latin typeface="Script MT Bold" panose="03040602040607080904" pitchFamily="66" charset="0"/>
              </a:rPr>
              <a:t>What’s Next?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6868</TotalTime>
  <Words>666</Words>
  <Application>Microsoft Office PowerPoint</Application>
  <PresentationFormat>Widescreen</PresentationFormat>
  <Paragraphs>56</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Script MT Bold</vt:lpstr>
      <vt:lpstr>Corbel</vt:lpstr>
      <vt:lpstr>museo-sans</vt:lpstr>
      <vt:lpstr>Calibri</vt:lpstr>
      <vt:lpstr>Merriweather Sans</vt:lpstr>
      <vt:lpstr>Arial</vt:lpstr>
      <vt:lpstr>Parallax</vt:lpstr>
      <vt:lpstr>Eastlake High School  </vt:lpstr>
      <vt:lpstr>Thrively Grades 9-11</vt:lpstr>
      <vt:lpstr>9th Grade</vt:lpstr>
      <vt:lpstr>10th Grade</vt:lpstr>
      <vt:lpstr>11th Grade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Grade Fall Presentation  https://forms.gle/SAqHdv8AHhJe9P2Q8</dc:title>
  <dc:creator>Lauren Didio</dc:creator>
  <cp:lastModifiedBy>Lauren Didio</cp:lastModifiedBy>
  <cp:revision>79</cp:revision>
  <dcterms:modified xsi:type="dcterms:W3CDTF">2021-05-13T19:26:10Z</dcterms:modified>
</cp:coreProperties>
</file>